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35440" y="-1280160"/>
            <a:ext cx="4206240" cy="4206240"/>
          </a:xfrm>
          <a:prstGeom prst="ellipse">
            <a:avLst/>
          </a:prstGeom>
          <a:solidFill>
            <a:srgbClr val="123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10332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9FC3EF"/>
                </a:solidFill>
                <a:latin typeface="PingFang SC"/>
                <a:ea typeface="PingFang SC"/>
              </a:rPr>
              <a:t>M E T H O D O L O G Y   ·   M E M O R Y   P E R F O R M A N C 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48840"/>
            <a:ext cx="103327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FFFFFF"/>
                </a:solidFill>
                <a:latin typeface="PingFang SC"/>
                <a:ea typeface="PingFang SC"/>
              </a:rPr>
              <a:t>内存性能优化方法论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32688" y="3127248"/>
            <a:ext cx="777240" cy="50292"/>
          </a:xfrm>
          <a:prstGeom prst="roundRect">
            <a:avLst/>
          </a:prstGeom>
          <a:solidFill>
            <a:srgbClr val="FFD1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3401568"/>
            <a:ext cx="10332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DBE9FB"/>
                </a:solidFill>
                <a:latin typeface="PingFang SC"/>
                <a:ea typeface="PingFang SC"/>
              </a:rPr>
              <a:t>从商用体验到优化落地的五阶段闭环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913632"/>
            <a:ext cx="10332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C3EF"/>
                </a:solidFill>
                <a:latin typeface="PingFang SC"/>
                <a:ea typeface="PingFang SC"/>
              </a:rPr>
              <a:t>A FIVE-STAGE CLOSED-LOOP FROM FIELD EXPERIENCE TO SHIPPED OPTIMIZATION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6172200"/>
            <a:ext cx="10332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C3EF"/>
                </a:solidFill>
                <a:latin typeface="PingFang SC"/>
                <a:ea typeface="PingFang SC"/>
              </a:rPr>
              <a:t>2026-09-30 · 汇报版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01168"/>
            <a:ext cx="9144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B2545"/>
                </a:solidFill>
                <a:latin typeface="PingFang SC"/>
                <a:ea typeface="PingFang SC"/>
              </a:rPr>
              <a:t>五阶段闭环总览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74320"/>
            <a:ext cx="39319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B7B"/>
                </a:solidFill>
                <a:latin typeface="PingFang SC"/>
                <a:ea typeface="PingFang SC"/>
              </a:rPr>
              <a:t>实线 = 主流程 · 虚线 = 回流迭代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950208" y="749808"/>
            <a:ext cx="4297680" cy="384048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8AA8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050" b="0">
                <a:solidFill>
                  <a:srgbClr val="1C2733"/>
                </a:solidFill>
                <a:latin typeface="PingFang SC"/>
                <a:ea typeface="PingFang SC"/>
              </a:rPr>
              <a:t>📥 输入 · 商用体验 —— 真实用户场景 · 使用痛点</a:t>
            </a:r>
          </a:p>
        </p:txBody>
      </p:sp>
      <p:sp>
        <p:nvSpPr>
          <p:cNvPr id="5" name="Down Arrow 4"/>
          <p:cNvSpPr/>
          <p:nvPr/>
        </p:nvSpPr>
        <p:spPr>
          <a:xfrm>
            <a:off x="5971032" y="1188720"/>
            <a:ext cx="246888" cy="292608"/>
          </a:xfrm>
          <a:prstGeom prst="down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11480" y="1627632"/>
            <a:ext cx="1572768" cy="27889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8" y="1673352"/>
            <a:ext cx="1444752" cy="4572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1783080"/>
            <a:ext cx="329184" cy="329184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400" b="1">
                <a:solidFill>
                  <a:srgbClr val="FFFFFF"/>
                </a:solidFill>
                <a:latin typeface="PingFang SC"/>
                <a:ea typeface="PingFang S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1783080"/>
            <a:ext cx="102412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场景建模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194560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2563EB"/>
                </a:solidFill>
                <a:latin typeface="PingFang SC"/>
                <a:ea typeface="PingFang SC"/>
              </a:rPr>
              <a:t>测什么才有代表性？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651760"/>
            <a:ext cx="1389888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37475A"/>
                </a:solidFill>
                <a:latin typeface="PingFang SC"/>
                <a:ea typeface="PingFang SC"/>
              </a:rPr>
              <a:t>• 从商用体验提取典型场景与用户痛点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37475A"/>
                </a:solidFill>
                <a:latin typeface="PingFang SC"/>
                <a:ea typeface="PingFang SC"/>
              </a:rPr>
              <a:t>• 固化为可复现、可重复执行的负载模型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3776" y="3968496"/>
            <a:ext cx="1408176" cy="329184"/>
          </a:xfrm>
          <a:prstGeom prst="roundRect">
            <a:avLst/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750" b="1">
                <a:solidFill>
                  <a:srgbClr val="2563EB"/>
                </a:solidFill>
                <a:latin typeface="PingFang SC"/>
                <a:ea typeface="PingFang SC"/>
              </a:rPr>
              <a:t>产出 ▸ </a:t>
            </a:r>
            <a:r>
              <a:rPr sz="750" b="0">
                <a:solidFill>
                  <a:srgbClr val="22374E"/>
                </a:solidFill>
                <a:latin typeface="PingFang SC"/>
                <a:ea typeface="PingFang SC"/>
              </a:rPr>
              <a:t>可重复执行的负载模型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68296" y="1627632"/>
            <a:ext cx="1572768" cy="27889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432304" y="1673352"/>
            <a:ext cx="1444752" cy="45720"/>
          </a:xfrm>
          <a:prstGeom prst="round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459736" y="1783080"/>
            <a:ext cx="329184" cy="329184"/>
          </a:xfrm>
          <a:prstGeom prst="ellipse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400" b="1">
                <a:solidFill>
                  <a:srgbClr val="FFFFFF"/>
                </a:solidFill>
                <a:latin typeface="PingFang SC"/>
                <a:ea typeface="PingFang SC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43784" y="1783080"/>
            <a:ext cx="102412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趋势量化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59736" y="2194560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891B2"/>
                </a:solidFill>
                <a:latin typeface="PingFang SC"/>
                <a:ea typeface="PingFang SC"/>
              </a:rPr>
              <a:t>执行中内存到底怎么变？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59736" y="2651760"/>
            <a:ext cx="1389888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37475A"/>
                </a:solidFill>
                <a:latin typeface="PingFang SC"/>
                <a:ea typeface="PingFang SC"/>
              </a:rPr>
              <a:t>• 白盒方式逐时刻采集内存统计信息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37475A"/>
                </a:solidFill>
                <a:latin typeface="PingFang SC"/>
                <a:ea typeface="PingFang SC"/>
              </a:rPr>
              <a:t>• 变化趋势与模型执行阶段精确对齐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50592" y="3968496"/>
            <a:ext cx="1408176" cy="329184"/>
          </a:xfrm>
          <a:prstGeom prst="roundRect">
            <a:avLst/>
          </a:prstGeom>
          <a:solidFill>
            <a:srgbClr val="ECF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750" b="1">
                <a:solidFill>
                  <a:srgbClr val="0891B2"/>
                </a:solidFill>
                <a:latin typeface="PingFang SC"/>
                <a:ea typeface="PingFang SC"/>
              </a:rPr>
              <a:t>产出 ▸ </a:t>
            </a:r>
            <a:r>
              <a:rPr sz="750" b="0">
                <a:solidFill>
                  <a:srgbClr val="22374E"/>
                </a:solidFill>
                <a:latin typeface="PingFang SC"/>
                <a:ea typeface="PingFang SC"/>
              </a:rPr>
              <a:t>全程内存变化趋势曲线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25112" y="1627632"/>
            <a:ext cx="1572768" cy="27889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389120" y="1673352"/>
            <a:ext cx="1444752" cy="45720"/>
          </a:xfrm>
          <a:prstGeom prst="round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416552" y="1783080"/>
            <a:ext cx="329184" cy="329184"/>
          </a:xfrm>
          <a:prstGeom prst="ellipse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400" b="1">
                <a:solidFill>
                  <a:srgbClr val="FFFFFF"/>
                </a:solidFill>
                <a:latin typeface="PingFang SC"/>
                <a:ea typeface="PingFang SC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00600" y="1783080"/>
            <a:ext cx="102412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瓶颈定位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6552" y="2194560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59669"/>
                </a:solidFill>
                <a:latin typeface="PingFang SC"/>
                <a:ea typeface="PingFang SC"/>
              </a:rPr>
              <a:t>问题出在哪？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6552" y="2651760"/>
            <a:ext cx="1389888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37475A"/>
                </a:solidFill>
                <a:latin typeface="PingFang SC"/>
                <a:ea typeface="PingFang SC"/>
              </a:rPr>
              <a:t>• 识别异常段：尖峰 / 持续增长 / 平台期 / 抖动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37475A"/>
                </a:solidFill>
                <a:latin typeface="PingFang SC"/>
                <a:ea typeface="PingFang SC"/>
              </a:rPr>
              <a:t>• 异常归因到具体流程与机制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07408" y="3968496"/>
            <a:ext cx="1408176" cy="329184"/>
          </a:xfrm>
          <a:prstGeom prst="round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750" b="1">
                <a:solidFill>
                  <a:srgbClr val="059669"/>
                </a:solidFill>
                <a:latin typeface="PingFang SC"/>
                <a:ea typeface="PingFang SC"/>
              </a:rPr>
              <a:t>产出 ▸ </a:t>
            </a:r>
            <a:r>
              <a:rPr sz="750" b="0">
                <a:solidFill>
                  <a:srgbClr val="22374E"/>
                </a:solidFill>
                <a:latin typeface="PingFang SC"/>
                <a:ea typeface="PingFang SC"/>
              </a:rPr>
              <a:t>关键路径与具体结论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81928" y="1627632"/>
            <a:ext cx="1572768" cy="27889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345936" y="1673352"/>
            <a:ext cx="1444752" cy="45720"/>
          </a:xfrm>
          <a:prstGeom prst="round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373368" y="1783080"/>
            <a:ext cx="329184" cy="329184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400" b="1">
                <a:solidFill>
                  <a:srgbClr val="FFFFFF"/>
                </a:solidFill>
                <a:latin typeface="PingFang SC"/>
                <a:ea typeface="PingFang SC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57416" y="1783080"/>
            <a:ext cx="102412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差异分析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3368" y="2194560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D97706"/>
                </a:solidFill>
                <a:latin typeface="PingFang SC"/>
                <a:ea typeface="PingFang SC"/>
              </a:rPr>
              <a:t>别人为什么没这个问题？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73368" y="2651760"/>
            <a:ext cx="1389888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37475A"/>
                </a:solidFill>
                <a:latin typeface="PingFang SC"/>
                <a:ea typeface="PingFang SC"/>
              </a:rPr>
              <a:t>• 针对瓶颈对应流程做竞品横向对比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37475A"/>
                </a:solidFill>
                <a:latin typeface="PingFang SC"/>
                <a:ea typeface="PingFang SC"/>
              </a:rPr>
              <a:t>• 将做法差异转化为优化点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64224" y="3968496"/>
            <a:ext cx="1408176" cy="329184"/>
          </a:xfrm>
          <a:prstGeom prst="roundRect">
            <a:avLst/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750" b="1">
                <a:solidFill>
                  <a:srgbClr val="D97706"/>
                </a:solidFill>
                <a:latin typeface="PingFang SC"/>
                <a:ea typeface="PingFang SC"/>
              </a:rPr>
              <a:t>产出 ▸ </a:t>
            </a:r>
            <a:r>
              <a:rPr sz="750" b="0">
                <a:solidFill>
                  <a:srgbClr val="22374E"/>
                </a:solidFill>
                <a:latin typeface="PingFang SC"/>
                <a:ea typeface="PingFang SC"/>
              </a:rPr>
              <a:t>差异点与优化点清单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38744" y="1627632"/>
            <a:ext cx="1572768" cy="27889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302752" y="1673352"/>
            <a:ext cx="1444752" cy="45720"/>
          </a:xfrm>
          <a:prstGeom prst="round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330183" y="1783080"/>
            <a:ext cx="329184" cy="329184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400" b="1">
                <a:solidFill>
                  <a:srgbClr val="FFFFFF"/>
                </a:solidFill>
                <a:latin typeface="PingFang SC"/>
                <a:ea typeface="PingFang SC"/>
              </a:rPr>
              <a:t>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14232" y="1783080"/>
            <a:ext cx="102412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可行性验证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30183" y="2194560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7C3AED"/>
                </a:solidFill>
                <a:latin typeface="PingFang SC"/>
                <a:ea typeface="PingFang SC"/>
              </a:rPr>
              <a:t>值不值得做？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30183" y="2651760"/>
            <a:ext cx="1389888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37475A"/>
                </a:solidFill>
                <a:latin typeface="PingFang SC"/>
                <a:ea typeface="PingFang SC"/>
              </a:rPr>
              <a:t>• agent 自动改码 · 编译 · 验证一条龙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37475A"/>
                </a:solidFill>
                <a:latin typeface="PingFang SC"/>
                <a:ea typeface="PingFang SC"/>
              </a:rPr>
              <a:t>• 按思路定制用例，输出优化前后对比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321040" y="3968496"/>
            <a:ext cx="1408176" cy="329184"/>
          </a:xfrm>
          <a:prstGeom prst="roundRect">
            <a:avLst/>
          </a:prstGeom>
          <a:solidFill>
            <a:srgbClr val="F5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750" b="1">
                <a:solidFill>
                  <a:srgbClr val="7C3AED"/>
                </a:solidFill>
                <a:latin typeface="PingFang SC"/>
                <a:ea typeface="PingFang SC"/>
              </a:rPr>
              <a:t>产出 ▸ </a:t>
            </a:r>
            <a:r>
              <a:rPr sz="750" b="0">
                <a:solidFill>
                  <a:srgbClr val="22374E"/>
                </a:solidFill>
                <a:latin typeface="PingFang SC"/>
                <a:ea typeface="PingFang SC"/>
              </a:rPr>
              <a:t>优化前后对比报告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0195560" y="1627632"/>
            <a:ext cx="1572768" cy="2788920"/>
          </a:xfrm>
          <a:prstGeom prst="roundRect">
            <a:avLst>
              <a:gd name="adj" fmla="val 5500"/>
            </a:avLst>
          </a:prstGeom>
          <a:solidFill>
            <a:srgbClr val="0B2545"/>
          </a:solidFill>
          <a:ln w="9525">
            <a:solidFill>
              <a:srgbClr val="0B25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10259568" y="1673352"/>
            <a:ext cx="1444752" cy="45720"/>
          </a:xfrm>
          <a:prstGeom prst="roundRect">
            <a:avLst/>
          </a:prstGeom>
          <a:solidFill>
            <a:srgbClr val="3ECF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287000" y="1783080"/>
            <a:ext cx="329184" cy="329184"/>
          </a:xfrm>
          <a:prstGeom prst="ellipse">
            <a:avLst/>
          </a:prstGeom>
          <a:solidFill>
            <a:srgbClr val="3ECF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300" b="1">
                <a:solidFill>
                  <a:srgbClr val="06301C"/>
                </a:solidFill>
                <a:latin typeface="PingFang SC"/>
                <a:ea typeface="PingFang SC"/>
              </a:rPr>
              <a:t>✓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671048" y="1783080"/>
            <a:ext cx="102412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PingFang SC"/>
                <a:ea typeface="PingFang SC"/>
              </a:rPr>
              <a:t>方案落地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287000" y="2194560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8FE6BF"/>
                </a:solidFill>
                <a:latin typeface="PingFang SC"/>
                <a:ea typeface="PingFang SC"/>
              </a:rPr>
              <a:t>回到真实世界创造价值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287000" y="2651760"/>
            <a:ext cx="1389888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CFE0F2"/>
                </a:solidFill>
                <a:latin typeface="PingFang SC"/>
                <a:ea typeface="PingFang SC"/>
              </a:rPr>
              <a:t>• 验证通过的方案进入开发排期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>
                <a:solidFill>
                  <a:srgbClr val="CFE0F2"/>
                </a:solidFill>
                <a:latin typeface="PingFang SC"/>
                <a:ea typeface="PingFang SC"/>
              </a:rPr>
              <a:t>• 落地后持续跟踪线上效果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277856" y="3968496"/>
            <a:ext cx="1408176" cy="329184"/>
          </a:xfrm>
          <a:prstGeom prst="round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50" b="1">
                <a:solidFill>
                  <a:srgbClr val="E2FBEF"/>
                </a:solidFill>
                <a:latin typeface="PingFang SC"/>
                <a:ea typeface="PingFang SC"/>
              </a:rPr>
              <a:t>成果 ▸ 商用体验改善闭环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915667" y="2670048"/>
            <a:ext cx="5120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模型</a:t>
            </a:r>
          </a:p>
        </p:txBody>
      </p:sp>
      <p:sp>
        <p:nvSpPr>
          <p:cNvPr id="49" name="Right Arrow 48"/>
          <p:cNvSpPr/>
          <p:nvPr/>
        </p:nvSpPr>
        <p:spPr>
          <a:xfrm>
            <a:off x="2025395" y="2852928"/>
            <a:ext cx="301752" cy="274320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872484" y="2670048"/>
            <a:ext cx="5120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趋势曲线</a:t>
            </a:r>
          </a:p>
        </p:txBody>
      </p:sp>
      <p:sp>
        <p:nvSpPr>
          <p:cNvPr id="51" name="Right Arrow 50"/>
          <p:cNvSpPr/>
          <p:nvPr/>
        </p:nvSpPr>
        <p:spPr>
          <a:xfrm>
            <a:off x="3982212" y="2852928"/>
            <a:ext cx="301752" cy="274320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829300" y="2670048"/>
            <a:ext cx="5120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关键路径</a:t>
            </a:r>
          </a:p>
        </p:txBody>
      </p:sp>
      <p:sp>
        <p:nvSpPr>
          <p:cNvPr id="53" name="Right Arrow 52"/>
          <p:cNvSpPr/>
          <p:nvPr/>
        </p:nvSpPr>
        <p:spPr>
          <a:xfrm>
            <a:off x="5939028" y="2852928"/>
            <a:ext cx="301752" cy="274320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786116" y="2670048"/>
            <a:ext cx="5120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优化点</a:t>
            </a:r>
          </a:p>
        </p:txBody>
      </p:sp>
      <p:sp>
        <p:nvSpPr>
          <p:cNvPr id="55" name="Right Arrow 54"/>
          <p:cNvSpPr/>
          <p:nvPr/>
        </p:nvSpPr>
        <p:spPr>
          <a:xfrm>
            <a:off x="7895844" y="2852928"/>
            <a:ext cx="301752" cy="274320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742932" y="2670048"/>
            <a:ext cx="5120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对比报告</a:t>
            </a:r>
          </a:p>
        </p:txBody>
      </p:sp>
      <p:sp>
        <p:nvSpPr>
          <p:cNvPr id="57" name="Right Arrow 56"/>
          <p:cNvSpPr/>
          <p:nvPr/>
        </p:nvSpPr>
        <p:spPr>
          <a:xfrm>
            <a:off x="9852660" y="2852928"/>
            <a:ext cx="301752" cy="274320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983980" y="4425696"/>
            <a:ext cx="82296" cy="82296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Freeform 58"/>
          <p:cNvSpPr/>
          <p:nvPr/>
        </p:nvSpPr>
        <p:spPr>
          <a:xfrm>
            <a:off x="7068312" y="4462272"/>
            <a:ext cx="1956816" cy="309753"/>
          </a:xfrm>
          <a:custGeom>
            <a:avLst/>
            <a:gdLst/>
            <a:ahLst/>
            <a:cxnLst/>
            <a:rect l="l" t="t" r="r" b="b"/>
            <a:pathLst>
              <a:path w="1956816" h="309753">
                <a:moveTo>
                  <a:pt x="1956816" y="0"/>
                </a:moveTo>
                <a:lnTo>
                  <a:pt x="1953829" y="27417"/>
                </a:lnTo>
                <a:lnTo>
                  <a:pt x="1945054" y="53561"/>
                </a:lnTo>
                <a:lnTo>
                  <a:pt x="1930766" y="78430"/>
                </a:lnTo>
                <a:lnTo>
                  <a:pt x="1911240" y="102026"/>
                </a:lnTo>
                <a:lnTo>
                  <a:pt x="1886752" y="124350"/>
                </a:lnTo>
                <a:lnTo>
                  <a:pt x="1857578" y="145401"/>
                </a:lnTo>
                <a:lnTo>
                  <a:pt x="1823993" y="165181"/>
                </a:lnTo>
                <a:lnTo>
                  <a:pt x="1786274" y="183690"/>
                </a:lnTo>
                <a:lnTo>
                  <a:pt x="1744695" y="200929"/>
                </a:lnTo>
                <a:lnTo>
                  <a:pt x="1699533" y="216899"/>
                </a:lnTo>
                <a:lnTo>
                  <a:pt x="1651063" y="231600"/>
                </a:lnTo>
                <a:lnTo>
                  <a:pt x="1599561" y="245033"/>
                </a:lnTo>
                <a:lnTo>
                  <a:pt x="1545302" y="257198"/>
                </a:lnTo>
                <a:lnTo>
                  <a:pt x="1488562" y="268096"/>
                </a:lnTo>
                <a:lnTo>
                  <a:pt x="1429616" y="277728"/>
                </a:lnTo>
                <a:lnTo>
                  <a:pt x="1368742" y="286095"/>
                </a:lnTo>
                <a:lnTo>
                  <a:pt x="1306213" y="293196"/>
                </a:lnTo>
                <a:lnTo>
                  <a:pt x="1242306" y="299034"/>
                </a:lnTo>
                <a:lnTo>
                  <a:pt x="1177296" y="303607"/>
                </a:lnTo>
                <a:lnTo>
                  <a:pt x="1111459" y="306918"/>
                </a:lnTo>
                <a:lnTo>
                  <a:pt x="1045071" y="308966"/>
                </a:lnTo>
                <a:lnTo>
                  <a:pt x="978408" y="309753"/>
                </a:lnTo>
                <a:lnTo>
                  <a:pt x="911744" y="309278"/>
                </a:lnTo>
                <a:lnTo>
                  <a:pt x="845356" y="307543"/>
                </a:lnTo>
                <a:lnTo>
                  <a:pt x="779519" y="304548"/>
                </a:lnTo>
                <a:lnTo>
                  <a:pt x="714509" y="300294"/>
                </a:lnTo>
                <a:lnTo>
                  <a:pt x="650602" y="294782"/>
                </a:lnTo>
                <a:lnTo>
                  <a:pt x="588073" y="288011"/>
                </a:lnTo>
                <a:lnTo>
                  <a:pt x="527199" y="279984"/>
                </a:lnTo>
                <a:lnTo>
                  <a:pt x="468253" y="270700"/>
                </a:lnTo>
                <a:lnTo>
                  <a:pt x="411513" y="260160"/>
                </a:lnTo>
                <a:lnTo>
                  <a:pt x="357254" y="248365"/>
                </a:lnTo>
                <a:lnTo>
                  <a:pt x="305752" y="235315"/>
                </a:lnTo>
                <a:lnTo>
                  <a:pt x="257282" y="221011"/>
                </a:lnTo>
                <a:lnTo>
                  <a:pt x="212120" y="205453"/>
                </a:lnTo>
                <a:lnTo>
                  <a:pt x="170541" y="188643"/>
                </a:lnTo>
                <a:lnTo>
                  <a:pt x="132822" y="170581"/>
                </a:lnTo>
                <a:lnTo>
                  <a:pt x="99237" y="151268"/>
                </a:lnTo>
                <a:lnTo>
                  <a:pt x="70063" y="130704"/>
                </a:lnTo>
                <a:lnTo>
                  <a:pt x="45575" y="108889"/>
                </a:lnTo>
                <a:lnTo>
                  <a:pt x="26049" y="85826"/>
                </a:lnTo>
                <a:lnTo>
                  <a:pt x="11761" y="61513"/>
                </a:lnTo>
                <a:lnTo>
                  <a:pt x="2986" y="35952"/>
                </a:lnTo>
                <a:lnTo>
                  <a:pt x="0" y="9144"/>
                </a:lnTo>
              </a:path>
            </a:pathLst>
          </a:custGeom>
          <a:noFill/>
          <a:ln w="24130">
            <a:solidFill>
              <a:srgbClr val="C2410C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Freeform 59"/>
          <p:cNvSpPr/>
          <p:nvPr/>
        </p:nvSpPr>
        <p:spPr>
          <a:xfrm>
            <a:off x="1197864" y="4462272"/>
            <a:ext cx="7827264" cy="892682"/>
          </a:xfrm>
          <a:custGeom>
            <a:avLst/>
            <a:gdLst/>
            <a:ahLst/>
            <a:cxnLst/>
            <a:rect l="l" t="t" r="r" b="b"/>
            <a:pathLst>
              <a:path w="7827264" h="892682">
                <a:moveTo>
                  <a:pt x="7827264" y="0"/>
                </a:moveTo>
                <a:lnTo>
                  <a:pt x="7815318" y="79207"/>
                </a:lnTo>
                <a:lnTo>
                  <a:pt x="7780218" y="154730"/>
                </a:lnTo>
                <a:lnTo>
                  <a:pt x="7723064" y="226571"/>
                </a:lnTo>
                <a:lnTo>
                  <a:pt x="7644961" y="294730"/>
                </a:lnTo>
                <a:lnTo>
                  <a:pt x="7547010" y="359208"/>
                </a:lnTo>
                <a:lnTo>
                  <a:pt x="7430314" y="420004"/>
                </a:lnTo>
                <a:lnTo>
                  <a:pt x="7295975" y="477121"/>
                </a:lnTo>
                <a:lnTo>
                  <a:pt x="7145098" y="530558"/>
                </a:lnTo>
                <a:lnTo>
                  <a:pt x="6978783" y="580316"/>
                </a:lnTo>
                <a:lnTo>
                  <a:pt x="6798134" y="626395"/>
                </a:lnTo>
                <a:lnTo>
                  <a:pt x="6604253" y="668797"/>
                </a:lnTo>
                <a:lnTo>
                  <a:pt x="6398244" y="707523"/>
                </a:lnTo>
                <a:lnTo>
                  <a:pt x="6181208" y="742571"/>
                </a:lnTo>
                <a:lnTo>
                  <a:pt x="5954248" y="773944"/>
                </a:lnTo>
                <a:lnTo>
                  <a:pt x="5718467" y="801643"/>
                </a:lnTo>
                <a:lnTo>
                  <a:pt x="5474968" y="825666"/>
                </a:lnTo>
                <a:lnTo>
                  <a:pt x="5224853" y="846016"/>
                </a:lnTo>
                <a:lnTo>
                  <a:pt x="4969224" y="862693"/>
                </a:lnTo>
                <a:lnTo>
                  <a:pt x="4709185" y="875698"/>
                </a:lnTo>
                <a:lnTo>
                  <a:pt x="4445838" y="885030"/>
                </a:lnTo>
                <a:lnTo>
                  <a:pt x="4180286" y="890692"/>
                </a:lnTo>
                <a:lnTo>
                  <a:pt x="3913632" y="892682"/>
                </a:lnTo>
                <a:lnTo>
                  <a:pt x="3646977" y="891004"/>
                </a:lnTo>
                <a:lnTo>
                  <a:pt x="3381425" y="885655"/>
                </a:lnTo>
                <a:lnTo>
                  <a:pt x="3118078" y="876639"/>
                </a:lnTo>
                <a:lnTo>
                  <a:pt x="2858039" y="863954"/>
                </a:lnTo>
                <a:lnTo>
                  <a:pt x="2602410" y="847602"/>
                </a:lnTo>
                <a:lnTo>
                  <a:pt x="2352295" y="827583"/>
                </a:lnTo>
                <a:lnTo>
                  <a:pt x="2108796" y="803898"/>
                </a:lnTo>
                <a:lnTo>
                  <a:pt x="1873015" y="776548"/>
                </a:lnTo>
                <a:lnTo>
                  <a:pt x="1646055" y="745533"/>
                </a:lnTo>
                <a:lnTo>
                  <a:pt x="1429019" y="710854"/>
                </a:lnTo>
                <a:lnTo>
                  <a:pt x="1223010" y="672512"/>
                </a:lnTo>
                <a:lnTo>
                  <a:pt x="1029129" y="630507"/>
                </a:lnTo>
                <a:lnTo>
                  <a:pt x="848480" y="584840"/>
                </a:lnTo>
                <a:lnTo>
                  <a:pt x="682165" y="535511"/>
                </a:lnTo>
                <a:lnTo>
                  <a:pt x="531288" y="482521"/>
                </a:lnTo>
                <a:lnTo>
                  <a:pt x="396949" y="425871"/>
                </a:lnTo>
                <a:lnTo>
                  <a:pt x="280253" y="365562"/>
                </a:lnTo>
                <a:lnTo>
                  <a:pt x="182302" y="301593"/>
                </a:lnTo>
                <a:lnTo>
                  <a:pt x="104199" y="233967"/>
                </a:lnTo>
                <a:lnTo>
                  <a:pt x="47045" y="162682"/>
                </a:lnTo>
                <a:lnTo>
                  <a:pt x="11945" y="87741"/>
                </a:lnTo>
                <a:lnTo>
                  <a:pt x="0" y="9144"/>
                </a:lnTo>
              </a:path>
            </a:pathLst>
          </a:custGeom>
          <a:noFill/>
          <a:ln w="24130">
            <a:solidFill>
              <a:srgbClr val="C2410C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040880" y="4690872"/>
            <a:ext cx="20116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C2410C"/>
                </a:solidFill>
                <a:latin typeface="PingFang SC"/>
                <a:ea typeface="PingFang SC"/>
              </a:rPr>
              <a:t>验证不通过 · 迭代优化点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511296" y="5440680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C2410C"/>
                </a:solidFill>
                <a:latin typeface="PingFang SC"/>
                <a:ea typeface="PingFang SC"/>
              </a:rPr>
              <a:t>发现新的问题域 · 回到建模重新定义场景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11480" y="5989320"/>
            <a:ext cx="113659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22374E"/>
                </a:solidFill>
                <a:latin typeface="PingFang SC"/>
                <a:ea typeface="PingFang SC"/>
              </a:rPr>
              <a:t>五个阶段，五个问题：</a:t>
            </a:r>
            <a:r>
              <a:rPr sz="1100" b="0">
                <a:solidFill>
                  <a:srgbClr val="22374E"/>
                </a:solidFill>
                <a:latin typeface="PingFang SC"/>
                <a:ea typeface="PingFang SC"/>
              </a:rPr>
              <a:t>建模管代表性 · 量化管事实 · 定位管归因 · 竞品管方向 · 验证管取舍 —— </a:t>
            </a:r>
            <a:r>
              <a:rPr sz="1100" b="1">
                <a:solidFill>
                  <a:srgbClr val="B3261E"/>
                </a:solidFill>
                <a:latin typeface="PingFang SC"/>
                <a:ea typeface="PingFang SC"/>
              </a:rPr>
              <a:t>闭环，而非单向流水线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11480" y="182880"/>
            <a:ext cx="384048" cy="384048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500" b="1">
                <a:solidFill>
                  <a:srgbClr val="FFFFFF"/>
                </a:solidFill>
                <a:latin typeface="PingFang SC"/>
                <a:ea typeface="PingFang SC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"/>
            <a:ext cx="64008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B2545"/>
                </a:solidFill>
                <a:latin typeface="PingFang SC"/>
                <a:ea typeface="PingFang SC"/>
              </a:rPr>
              <a:t>场景建模 · 双负载模型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37744"/>
            <a:ext cx="3639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2563EB"/>
                </a:solidFill>
                <a:latin typeface="PingFang SC"/>
                <a:ea typeface="PingFang SC"/>
              </a:rPr>
              <a:t>测什么才有代表性？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8368"/>
            <a:ext cx="1136599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B"/>
                </a:solidFill>
                <a:latin typeface="PingFang SC"/>
                <a:ea typeface="PingFang SC"/>
              </a:rPr>
              <a:t>同一套骨架（构造 → 触发 → 观测），两种实例化：一个贴近商用体验，一个可控可解释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51560"/>
            <a:ext cx="5349240" cy="36118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84632" y="1106424"/>
            <a:ext cx="5202936" cy="4572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94360" y="1252728"/>
            <a:ext cx="868680" cy="292608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FFFFFF"/>
                </a:solidFill>
                <a:latin typeface="PingFang SC"/>
                <a:ea typeface="PingFang SC"/>
              </a:rPr>
              <a:t>模型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81912" y="1234439"/>
            <a:ext cx="34747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2283F"/>
                </a:solidFill>
                <a:latin typeface="PingFang SC"/>
                <a:ea typeface="PingFang SC"/>
              </a:rPr>
              <a:t>真实体验模型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618488"/>
            <a:ext cx="49834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563EB"/>
                </a:solidFill>
                <a:latin typeface="PingFang SC"/>
                <a:ea typeface="PingFang SC"/>
              </a:rPr>
              <a:t>模拟实际用户体验场景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69264" y="2249424"/>
            <a:ext cx="20116" cy="1115568"/>
          </a:xfrm>
          <a:prstGeom prst="rect">
            <a:avLst/>
          </a:prstGeom>
          <a:solidFill>
            <a:srgbClr val="D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76072" y="1938528"/>
            <a:ext cx="804672" cy="310896"/>
          </a:xfrm>
          <a:prstGeom prst="roundRect">
            <a:avLst/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2563EB"/>
                </a:solidFill>
                <a:latin typeface="PingFang SC"/>
                <a:ea typeface="PingFang SC"/>
              </a:rPr>
              <a:t>构造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90472" y="1901952"/>
            <a:ext cx="4105655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37475A"/>
                </a:solidFill>
                <a:latin typeface="PingFang SC"/>
                <a:ea typeface="PingFang SC"/>
              </a:rPr>
              <a:t>启动多个应用并驻留，构造低内存场景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6072" y="2651760"/>
            <a:ext cx="804672" cy="310896"/>
          </a:xfrm>
          <a:prstGeom prst="roundRect">
            <a:avLst/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2563EB"/>
                </a:solidFill>
                <a:latin typeface="PingFang SC"/>
                <a:ea typeface="PingFang SC"/>
              </a:rPr>
              <a:t>触发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90472" y="2615184"/>
            <a:ext cx="4105655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37475A"/>
                </a:solidFill>
                <a:latin typeface="PingFang SC"/>
                <a:ea typeface="PingFang SC"/>
              </a:rPr>
              <a:t>在低内存状态下启动相机（目标行为）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072" y="3364992"/>
            <a:ext cx="804672" cy="310896"/>
          </a:xfrm>
          <a:prstGeom prst="roundRect">
            <a:avLst/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2563EB"/>
                </a:solidFill>
                <a:latin typeface="PingFang SC"/>
                <a:ea typeface="PingFang SC"/>
              </a:rPr>
              <a:t>观测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90472" y="3328416"/>
            <a:ext cx="4105655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37475A"/>
                </a:solidFill>
                <a:latin typeface="PingFang SC"/>
                <a:ea typeface="PingFang SC"/>
              </a:rPr>
              <a:t>观测相机启动时延，评估内存性能优劣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4160520"/>
            <a:ext cx="960120" cy="274320"/>
          </a:xfrm>
          <a:prstGeom prst="roundRect">
            <a:avLst/>
          </a:prstGeom>
          <a:noFill/>
          <a:ln w="127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00" b="1">
                <a:solidFill>
                  <a:srgbClr val="2563EB"/>
                </a:solidFill>
                <a:latin typeface="PingFang SC"/>
                <a:ea typeface="PingFang SC"/>
              </a:rPr>
              <a:t>端到端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73352" y="4160520"/>
            <a:ext cx="960120" cy="274320"/>
          </a:xfrm>
          <a:prstGeom prst="roundRect">
            <a:avLst/>
          </a:prstGeom>
          <a:noFill/>
          <a:ln w="127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00" b="1">
                <a:solidFill>
                  <a:srgbClr val="2563EB"/>
                </a:solidFill>
                <a:latin typeface="PingFang SC"/>
                <a:ea typeface="PingFang SC"/>
              </a:rPr>
              <a:t>贴近商用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52344" y="4160520"/>
            <a:ext cx="960120" cy="274320"/>
          </a:xfrm>
          <a:prstGeom prst="roundRect">
            <a:avLst/>
          </a:prstGeom>
          <a:noFill/>
          <a:ln w="127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00" b="1">
                <a:solidFill>
                  <a:srgbClr val="2563EB"/>
                </a:solidFill>
                <a:latin typeface="PingFang SC"/>
                <a:ea typeface="PingFang SC"/>
              </a:rPr>
              <a:t>体验直读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28232" y="1051560"/>
            <a:ext cx="5349240" cy="36118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01384" y="1106424"/>
            <a:ext cx="5202936" cy="45720"/>
          </a:xfrm>
          <a:prstGeom prst="round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611112" y="1252728"/>
            <a:ext cx="868680" cy="292608"/>
          </a:xfrm>
          <a:prstGeom prst="round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FFFFFF"/>
                </a:solidFill>
                <a:latin typeface="PingFang SC"/>
                <a:ea typeface="PingFang SC"/>
              </a:rPr>
              <a:t>模型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98664" y="1234439"/>
            <a:ext cx="34747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2283F"/>
                </a:solidFill>
                <a:latin typeface="PingFang SC"/>
                <a:ea typeface="PingFang SC"/>
              </a:rPr>
              <a:t>抽象压力模型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11112" y="1618488"/>
            <a:ext cx="49834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891B2"/>
                </a:solidFill>
                <a:latin typeface="PingFang SC"/>
                <a:ea typeface="PingFang SC"/>
              </a:rPr>
              <a:t>对模型 A 的抽象 · 脚本化、可控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86016" y="2249424"/>
            <a:ext cx="20116" cy="1115568"/>
          </a:xfrm>
          <a:prstGeom prst="rect">
            <a:avLst/>
          </a:prstGeom>
          <a:solidFill>
            <a:srgbClr val="D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592824" y="1938528"/>
            <a:ext cx="804672" cy="310896"/>
          </a:xfrm>
          <a:prstGeom prst="roundRect">
            <a:avLst/>
          </a:prstGeom>
          <a:solidFill>
            <a:srgbClr val="ECF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0891B2"/>
                </a:solidFill>
                <a:latin typeface="PingFang SC"/>
                <a:ea typeface="PingFang SC"/>
              </a:rPr>
              <a:t>构造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07224" y="1901952"/>
            <a:ext cx="4105655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37475A"/>
                </a:solidFill>
                <a:latin typeface="PingFang SC"/>
                <a:ea typeface="PingFang SC"/>
              </a:rPr>
              <a:t>脚本加压，可控地构造低内存场景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92824" y="2651760"/>
            <a:ext cx="804672" cy="310896"/>
          </a:xfrm>
          <a:prstGeom prst="roundRect">
            <a:avLst/>
          </a:prstGeom>
          <a:solidFill>
            <a:srgbClr val="ECF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0891B2"/>
                </a:solidFill>
                <a:latin typeface="PingFang SC"/>
                <a:ea typeface="PingFang SC"/>
              </a:rPr>
              <a:t>触发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07224" y="2615184"/>
            <a:ext cx="4105655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37475A"/>
                </a:solidFill>
                <a:latin typeface="PingFang SC"/>
                <a:ea typeface="PingFang SC"/>
              </a:rPr>
              <a:t>运行内存申请程序，模拟内存申请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92824" y="3364992"/>
            <a:ext cx="804672" cy="310896"/>
          </a:xfrm>
          <a:prstGeom prst="roundRect">
            <a:avLst/>
          </a:prstGeom>
          <a:solidFill>
            <a:srgbClr val="ECF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0891B2"/>
                </a:solidFill>
                <a:latin typeface="PingFang SC"/>
                <a:ea typeface="PingFang SC"/>
              </a:rPr>
              <a:t>观测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07224" y="3328416"/>
            <a:ext cx="4105655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37475A"/>
                </a:solidFill>
                <a:latin typeface="PingFang SC"/>
                <a:ea typeface="PingFang SC"/>
              </a:rPr>
              <a:t>观测内存申请表现，评估内存性能优劣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611112" y="4160520"/>
            <a:ext cx="960120" cy="274320"/>
          </a:xfrm>
          <a:prstGeom prst="roundRect">
            <a:avLst/>
          </a:prstGeom>
          <a:noFill/>
          <a:ln w="12700">
            <a:solidFill>
              <a:srgbClr val="0891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00" b="1">
                <a:solidFill>
                  <a:srgbClr val="0891B2"/>
                </a:solidFill>
                <a:latin typeface="PingFang SC"/>
                <a:ea typeface="PingFang SC"/>
              </a:rPr>
              <a:t>变量可控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690104" y="4160520"/>
            <a:ext cx="960120" cy="274320"/>
          </a:xfrm>
          <a:prstGeom prst="roundRect">
            <a:avLst/>
          </a:prstGeom>
          <a:noFill/>
          <a:ln w="12700">
            <a:solidFill>
              <a:srgbClr val="0891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00" b="1">
                <a:solidFill>
                  <a:srgbClr val="0891B2"/>
                </a:solidFill>
                <a:latin typeface="PingFang SC"/>
                <a:ea typeface="PingFang SC"/>
              </a:rPr>
              <a:t>可参数化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769096" y="4160520"/>
            <a:ext cx="960120" cy="274320"/>
          </a:xfrm>
          <a:prstGeom prst="roundRect">
            <a:avLst/>
          </a:prstGeom>
          <a:noFill/>
          <a:ln w="12700">
            <a:solidFill>
              <a:srgbClr val="0891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00" b="1">
                <a:solidFill>
                  <a:srgbClr val="0891B2"/>
                </a:solidFill>
                <a:latin typeface="PingFang SC"/>
                <a:ea typeface="PingFang SC"/>
              </a:rPr>
              <a:t>易归因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60720" y="2359152"/>
            <a:ext cx="66751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D97706"/>
                </a:solidFill>
                <a:latin typeface="PingFang SC"/>
                <a:ea typeface="PingFang SC"/>
              </a:rPr>
              <a:t>抽象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5852160" y="2651760"/>
            <a:ext cx="484632" cy="329184"/>
          </a:xfrm>
          <a:prstGeom prst="rightArrow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411480" y="4846320"/>
            <a:ext cx="5577840" cy="804672"/>
          </a:xfrm>
          <a:prstGeom prst="roundRect">
            <a:avLst>
              <a:gd name="adj" fmla="val 10000"/>
            </a:avLst>
          </a:prstGeom>
          <a:solidFill>
            <a:srgbClr val="FFF7ED"/>
          </a:solidFill>
          <a:ln w="9525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36576" bIns="36576"/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D97706"/>
                </a:solidFill>
                <a:latin typeface="PingFang SC"/>
                <a:ea typeface="PingFang SC"/>
              </a:rPr>
              <a:t>抽象的合理性 ▸ </a:t>
            </a:r>
            <a:r>
              <a:rPr sz="1000" b="0">
                <a:solidFill>
                  <a:srgbClr val="37475A"/>
                </a:solidFill>
                <a:latin typeface="PingFang SC"/>
                <a:ea typeface="PingFang SC"/>
              </a:rPr>
              <a:t>相机启动 ≈ 低内存下的一波集中内存申请；多应用驻留 ≈ 可参数化的脚本压力源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199632" y="4846320"/>
            <a:ext cx="5577840" cy="804672"/>
          </a:xfrm>
          <a:prstGeom prst="roundRect">
            <a:avLst>
              <a:gd name="adj" fmla="val 10000"/>
            </a:avLst>
          </a:prstGeom>
          <a:solidFill>
            <a:srgbClr val="EFF6FF"/>
          </a:solidFill>
          <a:ln w="9525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36576" bIns="36576"/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2563EB"/>
                </a:solidFill>
                <a:latin typeface="PingFang SC"/>
                <a:ea typeface="PingFang SC"/>
              </a:rPr>
              <a:t>双模型互补 ▸ </a:t>
            </a:r>
            <a:r>
              <a:rPr sz="1000" b="0">
                <a:solidFill>
                  <a:srgbClr val="37475A"/>
                </a:solidFill>
                <a:latin typeface="PingFang SC"/>
                <a:ea typeface="PingFang SC"/>
              </a:rPr>
              <a:t>模型 A 的结果直接对应商用体验；模型 B 变量可控、易归因 —— 两者互为印证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11480" y="5870448"/>
            <a:ext cx="11365992" cy="402336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563EB"/>
                </a:solidFill>
                <a:latin typeface="PingFang SC"/>
                <a:ea typeface="PingFang SC"/>
              </a:rPr>
              <a:t>产出 ▸ </a:t>
            </a:r>
            <a:r>
              <a:rPr sz="1200" b="0">
                <a:solidFill>
                  <a:srgbClr val="22374E"/>
                </a:solidFill>
                <a:latin typeface="PingFang SC"/>
                <a:ea typeface="PingFang SC"/>
              </a:rPr>
              <a:t>可复现的双负载模型：真实体验模型（A）+ 抽象压力模型（B）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11480" y="182880"/>
            <a:ext cx="384048" cy="384048"/>
          </a:xfrm>
          <a:prstGeom prst="ellipse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500" b="1">
                <a:solidFill>
                  <a:srgbClr val="FFFFFF"/>
                </a:solidFill>
                <a:latin typeface="PingFang SC"/>
                <a:ea typeface="PingFang SC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"/>
            <a:ext cx="65836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B2545"/>
                </a:solidFill>
                <a:latin typeface="PingFang SC"/>
                <a:ea typeface="PingFang SC"/>
              </a:rPr>
              <a:t>趋势量化 · 白盒观测框架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37744"/>
            <a:ext cx="3639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891B2"/>
                </a:solidFill>
                <a:latin typeface="PingFang SC"/>
                <a:ea typeface="PingFang SC"/>
              </a:rPr>
              <a:t>执行中内存到底怎么变？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8368"/>
            <a:ext cx="1136599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B"/>
                </a:solidFill>
                <a:latin typeface="PingFang SC"/>
                <a:ea typeface="PingFang SC"/>
              </a:rPr>
              <a:t>两条采集通道在同一时间轴上对齐 —— 让「发生了什么」与「谁在做」互相解释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51560"/>
            <a:ext cx="2103120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84632" y="1106424"/>
            <a:ext cx="1956816" cy="45720"/>
          </a:xfrm>
          <a:prstGeom prst="round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94360" y="1252728"/>
            <a:ext cx="658368" cy="256032"/>
          </a:xfrm>
          <a:prstGeom prst="round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00" b="1">
                <a:solidFill>
                  <a:srgbClr val="FFFFFF"/>
                </a:solidFill>
                <a:latin typeface="PingFang SC"/>
                <a:ea typeface="PingFang SC"/>
              </a:rPr>
              <a:t>输入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1581912"/>
            <a:ext cx="17830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2283F"/>
                </a:solidFill>
                <a:latin typeface="PingFang SC"/>
                <a:ea typeface="PingFang SC"/>
              </a:rPr>
              <a:t>负载执行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947672"/>
            <a:ext cx="17830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37475A"/>
                </a:solidFill>
                <a:latin typeface="PingFang SC"/>
                <a:ea typeface="PingFang SC"/>
              </a:rPr>
              <a:t>双负载模型按场景运行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2532888"/>
            <a:ext cx="178308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1">
                <a:solidFill>
                  <a:srgbClr val="0891B2"/>
                </a:solidFill>
                <a:latin typeface="PingFang SC"/>
                <a:ea typeface="PingFang SC"/>
              </a:rPr>
              <a:t>A · 真实体验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900" b="0">
                <a:solidFill>
                  <a:srgbClr val="37475A"/>
                </a:solidFill>
                <a:latin typeface="PingFang SC"/>
                <a:ea typeface="PingFang SC"/>
              </a:rPr>
              <a:t>多应用驻留 · 相机启动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000" b="1">
                <a:solidFill>
                  <a:srgbClr val="0891B2"/>
                </a:solidFill>
                <a:latin typeface="PingFang SC"/>
                <a:ea typeface="PingFang SC"/>
              </a:rPr>
              <a:t>B · 抽象压力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7475A"/>
                </a:solidFill>
                <a:latin typeface="PingFang SC"/>
                <a:ea typeface="PingFang SC"/>
              </a:rPr>
              <a:t>脚本加压 · 内存申请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606040" y="2697480"/>
            <a:ext cx="365760" cy="310896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035808" y="1051560"/>
            <a:ext cx="4206240" cy="3611880"/>
          </a:xfrm>
          <a:prstGeom prst="roundRect">
            <a:avLst>
              <a:gd name="adj" fmla="val 4000"/>
            </a:avLst>
          </a:prstGeom>
          <a:solidFill>
            <a:srgbClr val="ECFEFF"/>
          </a:solidFill>
          <a:ln w="13970">
            <a:solidFill>
              <a:srgbClr val="0891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18688" y="1170431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2283F"/>
                </a:solidFill>
                <a:latin typeface="PingFang SC"/>
                <a:ea typeface="PingFang SC"/>
              </a:rPr>
              <a:t>白盒观测框架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60720" y="1197863"/>
            <a:ext cx="1335024" cy="256032"/>
          </a:xfrm>
          <a:prstGeom prst="round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850" b="1">
                <a:solidFill>
                  <a:srgbClr val="FFFFFF"/>
                </a:solidFill>
                <a:latin typeface="PingFang SC"/>
                <a:ea typeface="PingFang SC"/>
              </a:rPr>
              <a:t>逐时刻 · 时间同步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18688" y="1499616"/>
            <a:ext cx="3840480" cy="18836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83280" y="1572768"/>
            <a:ext cx="35661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891B2"/>
                </a:solidFill>
                <a:latin typeface="PingFang SC"/>
                <a:ea typeface="PingFang SC"/>
              </a:rPr>
              <a:t>脚本采集 · 内存微观指标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18688" y="1847088"/>
            <a:ext cx="1865376" cy="676656"/>
          </a:xfrm>
          <a:prstGeom prst="roundRect">
            <a:avLst>
              <a:gd name="adj" fmla="val 9000"/>
            </a:avLst>
          </a:prstGeom>
          <a:solidFill>
            <a:srgbClr val="F6FBFD"/>
          </a:solidFill>
          <a:ln w="9525">
            <a:solidFill>
              <a:srgbClr val="DCE9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310128" y="1920240"/>
            <a:ext cx="17007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891B2"/>
                </a:solidFill>
                <a:latin typeface="PingFang SC"/>
                <a:ea typeface="PingFang SC"/>
              </a:rPr>
              <a:t>文件页 / 匿名页回收量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10128" y="2176272"/>
            <a:ext cx="170078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B7B"/>
                </a:solidFill>
                <a:latin typeface="PingFang SC"/>
                <a:ea typeface="PingFang SC"/>
              </a:rPr>
              <a:t>回收构成与力度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93792" y="1847088"/>
            <a:ext cx="1865376" cy="676656"/>
          </a:xfrm>
          <a:prstGeom prst="roundRect">
            <a:avLst>
              <a:gd name="adj" fmla="val 9000"/>
            </a:avLst>
          </a:prstGeom>
          <a:solidFill>
            <a:srgbClr val="F6FBFD"/>
          </a:solidFill>
          <a:ln w="9525">
            <a:solidFill>
              <a:srgbClr val="DCE9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85231" y="1920240"/>
            <a:ext cx="17007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891B2"/>
                </a:solidFill>
                <a:latin typeface="PingFang SC"/>
                <a:ea typeface="PingFang SC"/>
              </a:rPr>
              <a:t>可用内存量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85231" y="2176272"/>
            <a:ext cx="170078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B7B"/>
                </a:solidFill>
                <a:latin typeface="PingFang SC"/>
                <a:ea typeface="PingFang SC"/>
              </a:rPr>
              <a:t>压力水位与走向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218688" y="2615184"/>
            <a:ext cx="1865376" cy="676656"/>
          </a:xfrm>
          <a:prstGeom prst="roundRect">
            <a:avLst>
              <a:gd name="adj" fmla="val 9000"/>
            </a:avLst>
          </a:prstGeom>
          <a:solidFill>
            <a:srgbClr val="F6FBFD"/>
          </a:solidFill>
          <a:ln w="9525">
            <a:solidFill>
              <a:srgbClr val="DCE9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310128" y="2688336"/>
            <a:ext cx="17007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891B2"/>
                </a:solidFill>
                <a:latin typeface="PingFang SC"/>
                <a:ea typeface="PingFang SC"/>
              </a:rPr>
              <a:t>refault 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10128" y="2944368"/>
            <a:ext cx="170078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B7B"/>
                </a:solidFill>
                <a:latin typeface="PingFang SC"/>
                <a:ea typeface="PingFang SC"/>
              </a:rPr>
              <a:t>回收质量 · 回收后又回炉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193792" y="2615184"/>
            <a:ext cx="1865376" cy="676656"/>
          </a:xfrm>
          <a:prstGeom prst="roundRect">
            <a:avLst>
              <a:gd name="adj" fmla="val 9000"/>
            </a:avLst>
          </a:prstGeom>
          <a:solidFill>
            <a:srgbClr val="F6FBFD"/>
          </a:solidFill>
          <a:ln w="9525">
            <a:solidFill>
              <a:srgbClr val="DCE9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85231" y="2688336"/>
            <a:ext cx="17007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891B2"/>
                </a:solidFill>
                <a:latin typeface="PingFang SC"/>
                <a:ea typeface="PingFang SC"/>
              </a:rPr>
              <a:t>回收效率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85231" y="2944368"/>
            <a:ext cx="170078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B7B"/>
                </a:solidFill>
                <a:latin typeface="PingFang SC"/>
                <a:ea typeface="PingFang SC"/>
              </a:rPr>
              <a:t>单位时间有效回收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218688" y="3511296"/>
            <a:ext cx="3840480" cy="106070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383280" y="3584448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891B2"/>
                </a:solidFill>
                <a:latin typeface="PingFang SC"/>
                <a:ea typeface="PingFang SC"/>
              </a:rPr>
              <a:t>工具采集 · 调用栈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172200" y="3566160"/>
            <a:ext cx="137160" cy="68580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27648" y="3566160"/>
            <a:ext cx="137160" cy="68580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483096" y="3566160"/>
            <a:ext cx="137160" cy="68580"/>
          </a:xfrm>
          <a:prstGeom prst="rect">
            <a:avLst/>
          </a:prstGeom>
          <a:solidFill>
            <a:srgbClr val="FCD3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38544" y="3566160"/>
            <a:ext cx="137160" cy="68580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793992" y="3566160"/>
            <a:ext cx="137160" cy="6858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172200" y="3648456"/>
            <a:ext cx="137160" cy="68580"/>
          </a:xfrm>
          <a:prstGeom prst="rect">
            <a:avLst/>
          </a:prstGeom>
          <a:solidFill>
            <a:srgbClr val="A5F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327648" y="3648456"/>
            <a:ext cx="137160" cy="6858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483096" y="3648456"/>
            <a:ext cx="137160" cy="68580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638544" y="3648456"/>
            <a:ext cx="137160" cy="68580"/>
          </a:xfrm>
          <a:prstGeom prst="rect">
            <a:avLst/>
          </a:prstGeom>
          <a:solidFill>
            <a:srgbClr val="FCD3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793992" y="3648456"/>
            <a:ext cx="137160" cy="68580"/>
          </a:xfrm>
          <a:prstGeom prst="rect">
            <a:avLst/>
          </a:prstGeom>
          <a:solidFill>
            <a:srgbClr val="A5F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3218688" y="3877056"/>
            <a:ext cx="1865376" cy="566928"/>
          </a:xfrm>
          <a:prstGeom prst="roundRect">
            <a:avLst>
              <a:gd name="adj" fmla="val 10000"/>
            </a:avLst>
          </a:prstGeom>
          <a:solidFill>
            <a:srgbClr val="F6FBFD"/>
          </a:solidFill>
          <a:ln w="9525">
            <a:solidFill>
              <a:srgbClr val="DCE9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310128" y="3931920"/>
            <a:ext cx="170078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891B2"/>
                </a:solidFill>
                <a:latin typeface="PingFang SC"/>
                <a:ea typeface="PingFang SC"/>
              </a:rPr>
              <a:t>hiperf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310128" y="4169663"/>
            <a:ext cx="170078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B7B"/>
                </a:solidFill>
                <a:latin typeface="PingFang SC"/>
                <a:ea typeface="PingFang SC"/>
              </a:rPr>
              <a:t>采样剖析 · 看谁在消耗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193792" y="3877056"/>
            <a:ext cx="1865376" cy="566928"/>
          </a:xfrm>
          <a:prstGeom prst="roundRect">
            <a:avLst>
              <a:gd name="adj" fmla="val 10000"/>
            </a:avLst>
          </a:prstGeom>
          <a:solidFill>
            <a:srgbClr val="F6FBFD"/>
          </a:solidFill>
          <a:ln w="9525">
            <a:solidFill>
              <a:srgbClr val="DCE9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285231" y="3931920"/>
            <a:ext cx="170078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0891B2"/>
                </a:solidFill>
                <a:latin typeface="PingFang SC"/>
                <a:ea typeface="PingFang SC"/>
              </a:rPr>
              <a:t>hitrace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85231" y="4169663"/>
            <a:ext cx="170078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B7B"/>
                </a:solidFill>
                <a:latin typeface="PingFang SC"/>
                <a:ea typeface="PingFang SC"/>
              </a:rPr>
              <a:t>事件追踪 · 看系统在做什么</a:t>
            </a:r>
          </a:p>
        </p:txBody>
      </p:sp>
      <p:sp>
        <p:nvSpPr>
          <p:cNvPr id="48" name="Right Arrow 47"/>
          <p:cNvSpPr/>
          <p:nvPr/>
        </p:nvSpPr>
        <p:spPr>
          <a:xfrm>
            <a:off x="7351775" y="2697480"/>
            <a:ext cx="365760" cy="310896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7818120" y="1051560"/>
            <a:ext cx="3959352" cy="17556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7891272" y="1106424"/>
            <a:ext cx="3813048" cy="45720"/>
          </a:xfrm>
          <a:prstGeom prst="round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001000" y="1179576"/>
            <a:ext cx="3611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内存变化曲线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144000" y="1481328"/>
            <a:ext cx="1188720" cy="1078992"/>
          </a:xfrm>
          <a:prstGeom prst="rect">
            <a:avLst/>
          </a:prstGeom>
          <a:solidFill>
            <a:srgbClr val="FEF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144000" y="1517904"/>
            <a:ext cx="11887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B45309"/>
                </a:solidFill>
                <a:latin typeface="PingFang SC"/>
                <a:ea typeface="PingFang SC"/>
              </a:rPr>
              <a:t>低内存阶段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275320" y="1481328"/>
            <a:ext cx="14630" cy="109728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275320" y="2578608"/>
            <a:ext cx="3108960" cy="1463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Freeform 55"/>
          <p:cNvSpPr/>
          <p:nvPr/>
        </p:nvSpPr>
        <p:spPr>
          <a:xfrm>
            <a:off x="8275320" y="1627632"/>
            <a:ext cx="3108960" cy="612648"/>
          </a:xfrm>
          <a:custGeom>
            <a:avLst/>
            <a:gdLst/>
            <a:ahLst/>
            <a:cxnLst/>
            <a:rect l="l" t="t" r="r" b="b"/>
            <a:pathLst>
              <a:path w="3108960" h="612648">
                <a:moveTo>
                  <a:pt x="0" y="0"/>
                </a:moveTo>
                <a:lnTo>
                  <a:pt x="274320" y="36576"/>
                </a:lnTo>
                <a:lnTo>
                  <a:pt x="548640" y="219456"/>
                </a:lnTo>
                <a:lnTo>
                  <a:pt x="822960" y="493776"/>
                </a:lnTo>
                <a:lnTo>
                  <a:pt x="1097280" y="603504"/>
                </a:lnTo>
                <a:lnTo>
                  <a:pt x="1371600" y="566928"/>
                </a:lnTo>
                <a:lnTo>
                  <a:pt x="1645920" y="612648"/>
                </a:lnTo>
                <a:lnTo>
                  <a:pt x="1920240" y="585216"/>
                </a:lnTo>
                <a:lnTo>
                  <a:pt x="2194560" y="512064"/>
                </a:lnTo>
                <a:lnTo>
                  <a:pt x="2468880" y="365760"/>
                </a:lnTo>
                <a:lnTo>
                  <a:pt x="2743200" y="201168"/>
                </a:lnTo>
                <a:lnTo>
                  <a:pt x="3108960" y="164592"/>
                </a:lnTo>
              </a:path>
            </a:pathLst>
          </a:custGeom>
          <a:noFill/>
          <a:ln w="254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Freeform 56"/>
          <p:cNvSpPr/>
          <p:nvPr/>
        </p:nvSpPr>
        <p:spPr>
          <a:xfrm>
            <a:off x="8275320" y="2340864"/>
            <a:ext cx="3108960" cy="201168"/>
          </a:xfrm>
          <a:custGeom>
            <a:avLst/>
            <a:gdLst/>
            <a:ahLst/>
            <a:cxnLst/>
            <a:rect l="l" t="t" r="r" b="b"/>
            <a:pathLst>
              <a:path w="3108960" h="201168">
                <a:moveTo>
                  <a:pt x="0" y="201168"/>
                </a:moveTo>
                <a:lnTo>
                  <a:pt x="274320" y="192024"/>
                </a:lnTo>
                <a:lnTo>
                  <a:pt x="548640" y="128016"/>
                </a:lnTo>
                <a:lnTo>
                  <a:pt x="822960" y="0"/>
                </a:lnTo>
                <a:lnTo>
                  <a:pt x="1097280" y="73152"/>
                </a:lnTo>
                <a:lnTo>
                  <a:pt x="1371600" y="146304"/>
                </a:lnTo>
                <a:lnTo>
                  <a:pt x="1645920" y="54864"/>
                </a:lnTo>
                <a:lnTo>
                  <a:pt x="1920240" y="0"/>
                </a:lnTo>
                <a:lnTo>
                  <a:pt x="2194560" y="73152"/>
                </a:lnTo>
                <a:lnTo>
                  <a:pt x="2468880" y="146304"/>
                </a:lnTo>
                <a:lnTo>
                  <a:pt x="2743200" y="182880"/>
                </a:lnTo>
                <a:lnTo>
                  <a:pt x="3108960" y="201168"/>
                </a:lnTo>
              </a:path>
            </a:pathLst>
          </a:custGeom>
          <a:noFill/>
          <a:ln w="22225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275320" y="2633472"/>
            <a:ext cx="315468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2563EB"/>
                </a:solidFill>
                <a:latin typeface="PingFang SC"/>
                <a:ea typeface="PingFang SC"/>
              </a:rPr>
              <a:t>● </a:t>
            </a: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可用内存    </a:t>
            </a:r>
            <a:r>
              <a:rPr sz="700" b="1">
                <a:solidFill>
                  <a:srgbClr val="D97706"/>
                </a:solidFill>
                <a:latin typeface="PingFang SC"/>
                <a:ea typeface="PingFang SC"/>
              </a:rPr>
              <a:t>● </a:t>
            </a: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回收量        时间 →</a:t>
            </a:r>
          </a:p>
        </p:txBody>
      </p:sp>
      <p:sp>
        <p:nvSpPr>
          <p:cNvPr id="59" name="Down Arrow 58"/>
          <p:cNvSpPr/>
          <p:nvPr/>
        </p:nvSpPr>
        <p:spPr>
          <a:xfrm>
            <a:off x="9656064" y="2843784"/>
            <a:ext cx="274320" cy="237744"/>
          </a:xfrm>
          <a:prstGeom prst="down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7818120" y="3090672"/>
            <a:ext cx="3959352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7891272" y="3145536"/>
            <a:ext cx="3813048" cy="45720"/>
          </a:xfrm>
          <a:prstGeom prst="round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001000" y="3200400"/>
            <a:ext cx="3611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可视化面板 · 交互式分析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001000" y="3511296"/>
            <a:ext cx="3593592" cy="9692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9D4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037575" y="3538728"/>
            <a:ext cx="3520440" cy="128016"/>
          </a:xfrm>
          <a:prstGeom prst="rect">
            <a:avLst/>
          </a:prstGeom>
          <a:solidFill>
            <a:srgbClr val="ED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119872" y="3579876"/>
            <a:ext cx="45720" cy="45720"/>
          </a:xfrm>
          <a:prstGeom prst="ellipse">
            <a:avLst/>
          </a:prstGeom>
          <a:solidFill>
            <a:srgbClr val="F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193024" y="3579876"/>
            <a:ext cx="45720" cy="45720"/>
          </a:xfrm>
          <a:prstGeom prst="ellipse">
            <a:avLst/>
          </a:prstGeom>
          <a:solidFill>
            <a:srgbClr val="FEB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266175" y="3579876"/>
            <a:ext cx="45720" cy="45720"/>
          </a:xfrm>
          <a:prstGeom prst="ellipse">
            <a:avLst/>
          </a:prstGeom>
          <a:solidFill>
            <a:srgbClr val="28C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092440" y="4169663"/>
            <a:ext cx="475488" cy="100584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567928" y="4169663"/>
            <a:ext cx="713232" cy="100584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281160" y="4169663"/>
            <a:ext cx="320040" cy="100584"/>
          </a:xfrm>
          <a:prstGeom prst="rect">
            <a:avLst/>
          </a:prstGeom>
          <a:solidFill>
            <a:srgbClr val="FCD3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9601200" y="4169663"/>
            <a:ext cx="768096" cy="100584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10369296" y="4169663"/>
            <a:ext cx="694944" cy="100584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1064240" y="4169663"/>
            <a:ext cx="411480" cy="100584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092440" y="4315968"/>
            <a:ext cx="585216" cy="100584"/>
          </a:xfrm>
          <a:prstGeom prst="rect">
            <a:avLst/>
          </a:prstGeom>
          <a:solidFill>
            <a:srgbClr val="A5F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677656" y="4315968"/>
            <a:ext cx="512064" cy="100584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189720" y="4315968"/>
            <a:ext cx="411480" cy="100584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9601200" y="4315968"/>
            <a:ext cx="768096" cy="100584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10369296" y="4315968"/>
            <a:ext cx="548640" cy="100584"/>
          </a:xfrm>
          <a:prstGeom prst="rect">
            <a:avLst/>
          </a:prstGeom>
          <a:solidFill>
            <a:srgbClr val="A5F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10917936" y="4315968"/>
            <a:ext cx="557784" cy="100584"/>
          </a:xfrm>
          <a:prstGeom prst="rect">
            <a:avLst/>
          </a:prstGeom>
          <a:solidFill>
            <a:srgbClr val="FCD3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Freeform 79"/>
          <p:cNvSpPr/>
          <p:nvPr/>
        </p:nvSpPr>
        <p:spPr>
          <a:xfrm>
            <a:off x="8092440" y="3840480"/>
            <a:ext cx="3383280" cy="246888"/>
          </a:xfrm>
          <a:custGeom>
            <a:avLst/>
            <a:gdLst/>
            <a:ahLst/>
            <a:cxnLst/>
            <a:rect l="l" t="t" r="r" b="b"/>
            <a:pathLst>
              <a:path w="3383280" h="246888">
                <a:moveTo>
                  <a:pt x="0" y="0"/>
                </a:moveTo>
                <a:lnTo>
                  <a:pt x="274320" y="36576"/>
                </a:lnTo>
                <a:lnTo>
                  <a:pt x="548640" y="146304"/>
                </a:lnTo>
                <a:lnTo>
                  <a:pt x="822960" y="237744"/>
                </a:lnTo>
                <a:lnTo>
                  <a:pt x="1097280" y="210311"/>
                </a:lnTo>
                <a:lnTo>
                  <a:pt x="1371600" y="246888"/>
                </a:lnTo>
                <a:lnTo>
                  <a:pt x="1645920" y="219456"/>
                </a:lnTo>
                <a:lnTo>
                  <a:pt x="1920240" y="164592"/>
                </a:lnTo>
                <a:lnTo>
                  <a:pt x="2194560" y="91440"/>
                </a:lnTo>
                <a:lnTo>
                  <a:pt x="2468880" y="36576"/>
                </a:lnTo>
                <a:lnTo>
                  <a:pt x="2743200" y="18288"/>
                </a:lnTo>
                <a:lnTo>
                  <a:pt x="3383280" y="54864"/>
                </a:lnTo>
              </a:path>
            </a:pathLst>
          </a:custGeom>
          <a:noFill/>
          <a:ln w="22225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Freeform 80"/>
          <p:cNvSpPr/>
          <p:nvPr/>
        </p:nvSpPr>
        <p:spPr>
          <a:xfrm>
            <a:off x="9692640" y="3730752"/>
            <a:ext cx="0" cy="731520"/>
          </a:xfrm>
          <a:custGeom>
            <a:avLst/>
            <a:gdLst/>
            <a:ahLst/>
            <a:cxnLst/>
            <a:rect l="l" t="t" r="r" b="b"/>
            <a:pathLst>
              <a:path w="0" h="731520">
                <a:moveTo>
                  <a:pt x="0" y="0"/>
                </a:moveTo>
                <a:lnTo>
                  <a:pt x="0" y="731520"/>
                </a:lnTo>
              </a:path>
            </a:pathLst>
          </a:custGeom>
          <a:noFill/>
          <a:ln w="15875">
            <a:solidFill>
              <a:srgbClr val="D97706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651492" y="4023360"/>
            <a:ext cx="82296" cy="82296"/>
          </a:xfrm>
          <a:prstGeom prst="ellipse">
            <a:avLst/>
          </a:prstGeom>
          <a:solidFill>
            <a:srgbClr val="D97706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ounded Rectangle 82"/>
          <p:cNvSpPr/>
          <p:nvPr/>
        </p:nvSpPr>
        <p:spPr>
          <a:xfrm>
            <a:off x="9820656" y="3694176"/>
            <a:ext cx="1243584" cy="201168"/>
          </a:xfrm>
          <a:prstGeom prst="roundRect">
            <a:avLst/>
          </a:prstGeom>
          <a:solidFill>
            <a:srgbClr val="FFF7ED"/>
          </a:solidFill>
          <a:ln w="9525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00" b="1">
                <a:solidFill>
                  <a:srgbClr val="B45309"/>
                </a:solidFill>
                <a:latin typeface="PingFang SC"/>
                <a:ea typeface="PingFang SC"/>
              </a:rPr>
              <a:t>t₀ · 异常时刻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001000" y="4526280"/>
            <a:ext cx="359359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50" b="0">
                <a:solidFill>
                  <a:srgbClr val="5B6B7B"/>
                </a:solidFill>
                <a:latin typeface="PingFang SC"/>
                <a:ea typeface="PingFang SC"/>
              </a:rPr>
              <a:t>曲线选点 ⇄ 调用栈联动高亮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411480" y="4846320"/>
            <a:ext cx="5577840" cy="804672"/>
          </a:xfrm>
          <a:prstGeom prst="roundRect">
            <a:avLst>
              <a:gd name="adj" fmla="val 10000"/>
            </a:avLst>
          </a:prstGeom>
          <a:solidFill>
            <a:srgbClr val="ECFEFF"/>
          </a:solidFill>
          <a:ln w="9525">
            <a:solidFill>
              <a:srgbClr val="0891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36576" bIns="36576"/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0891B2"/>
                </a:solidFill>
                <a:latin typeface="PingFang SC"/>
                <a:ea typeface="PingFang SC"/>
              </a:rPr>
              <a:t>同轴对齐是前提 ▸ </a:t>
            </a:r>
            <a:r>
              <a:rPr sz="1000" b="0">
                <a:solidFill>
                  <a:srgbClr val="37475A"/>
                </a:solidFill>
                <a:latin typeface="PingFang SC"/>
                <a:ea typeface="PingFang SC"/>
              </a:rPr>
              <a:t>指标与调用栈在同一时间轴采集，曲线任何异常点都能立刻问到「当时谁在跑」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6199632" y="4846320"/>
            <a:ext cx="5577840" cy="804672"/>
          </a:xfrm>
          <a:prstGeom prst="roundRect">
            <a:avLst>
              <a:gd name="adj" fmla="val 10000"/>
            </a:avLst>
          </a:prstGeom>
          <a:solidFill>
            <a:srgbClr val="ECFDF5"/>
          </a:solidFill>
          <a:ln w="9525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36576" bIns="36576"/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059669"/>
                </a:solidFill>
                <a:latin typeface="PingFang SC"/>
                <a:ea typeface="PingFang SC"/>
              </a:rPr>
              <a:t>结果指标 × 质量指标 ▸ </a:t>
            </a:r>
            <a:r>
              <a:rPr sz="1000" b="0">
                <a:solidFill>
                  <a:srgbClr val="37475A"/>
                </a:solidFill>
                <a:latin typeface="PingFang SC"/>
                <a:ea typeface="PingFang SC"/>
              </a:rPr>
              <a:t>回收量、可用内存看「结果」；refault 率、回收效率看「质量」——区分有效回收与无效折腾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411480" y="5870448"/>
            <a:ext cx="11365992" cy="402336"/>
          </a:xfrm>
          <a:prstGeom prst="roundRect">
            <a:avLst>
              <a:gd name="adj" fmla="val 50000"/>
            </a:avLst>
          </a:prstGeom>
          <a:solidFill>
            <a:srgbClr val="ECF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891B2"/>
                </a:solidFill>
                <a:latin typeface="PingFang SC"/>
                <a:ea typeface="PingFang SC"/>
              </a:rPr>
              <a:t>产出 ▸ </a:t>
            </a:r>
            <a:r>
              <a:rPr sz="1200" b="0">
                <a:solidFill>
                  <a:srgbClr val="22374E"/>
                </a:solidFill>
                <a:latin typeface="PingFang SC"/>
                <a:ea typeface="PingFang SC"/>
              </a:rPr>
              <a:t>时间对齐的「指标曲线 × 调用栈」：锁定某时刻性能瓶颈对应的调用栈 —— 阶段 ③ 瓶颈定位的直接输入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11480" y="182880"/>
            <a:ext cx="384048" cy="384048"/>
          </a:xfrm>
          <a:prstGeom prst="ellipse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500" b="1">
                <a:solidFill>
                  <a:srgbClr val="FFFFFF"/>
                </a:solidFill>
                <a:latin typeface="PingFang SC"/>
                <a:ea typeface="PingFang SC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"/>
            <a:ext cx="65836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B2545"/>
                </a:solidFill>
                <a:latin typeface="PingFang SC"/>
                <a:ea typeface="PingFang SC"/>
              </a:rPr>
              <a:t>瓶颈定位 · 关键路径分析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37744"/>
            <a:ext cx="3639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59669"/>
                </a:solidFill>
                <a:latin typeface="PingFang SC"/>
                <a:ea typeface="PingFang SC"/>
              </a:rPr>
              <a:t>问题出在哪？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8368"/>
            <a:ext cx="1136599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B"/>
                </a:solidFill>
                <a:latin typeface="PingFang SC"/>
                <a:ea typeface="PingFang SC"/>
              </a:rPr>
              <a:t>把「某时刻的异常」串成「贯穿始终的链路」—— 曲线定时刻，调用栈定责任，收敛为关键路径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51560"/>
            <a:ext cx="2103120" cy="16916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84632" y="1106424"/>
            <a:ext cx="1956816" cy="45720"/>
          </a:xfrm>
          <a:prstGeom prst="round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658368" cy="237744"/>
          </a:xfrm>
          <a:prstGeom prst="round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00" b="1">
                <a:solidFill>
                  <a:srgbClr val="FFFFFF"/>
                </a:solidFill>
                <a:latin typeface="PingFang SC"/>
                <a:ea typeface="PingFang SC"/>
              </a:rPr>
              <a:t>输入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1517904"/>
            <a:ext cx="17830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2283F"/>
                </a:solidFill>
                <a:latin typeface="PingFang SC"/>
                <a:ea typeface="PingFang SC"/>
              </a:rPr>
              <a:t>曲线 × 调用栈</a:t>
            </a:r>
          </a:p>
        </p:txBody>
      </p:sp>
      <p:sp>
        <p:nvSpPr>
          <p:cNvPr id="10" name="Freeform 9"/>
          <p:cNvSpPr/>
          <p:nvPr/>
        </p:nvSpPr>
        <p:spPr>
          <a:xfrm>
            <a:off x="658368" y="2121408"/>
            <a:ext cx="1472184" cy="219456"/>
          </a:xfrm>
          <a:custGeom>
            <a:avLst/>
            <a:gdLst/>
            <a:ahLst/>
            <a:cxnLst/>
            <a:rect l="l" t="t" r="r" b="b"/>
            <a:pathLst>
              <a:path w="1472184" h="219456">
                <a:moveTo>
                  <a:pt x="0" y="36576"/>
                </a:moveTo>
                <a:lnTo>
                  <a:pt x="210312" y="0"/>
                </a:lnTo>
                <a:lnTo>
                  <a:pt x="420624" y="91440"/>
                </a:lnTo>
                <a:lnTo>
                  <a:pt x="630936" y="201168"/>
                </a:lnTo>
                <a:lnTo>
                  <a:pt x="841248" y="128016"/>
                </a:lnTo>
                <a:lnTo>
                  <a:pt x="1051560" y="219456"/>
                </a:lnTo>
                <a:lnTo>
                  <a:pt x="1261872" y="146304"/>
                </a:lnTo>
                <a:lnTo>
                  <a:pt x="1472184" y="54864"/>
                </a:lnTo>
              </a:path>
            </a:pathLst>
          </a:custGeom>
          <a:noFill/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499616" y="1993392"/>
            <a:ext cx="0" cy="438912"/>
          </a:xfrm>
          <a:custGeom>
            <a:avLst/>
            <a:gdLst/>
            <a:ahLst/>
            <a:cxnLst/>
            <a:rect l="l" t="t" r="r" b="b"/>
            <a:pathLst>
              <a:path w="0" h="438912">
                <a:moveTo>
                  <a:pt x="0" y="0"/>
                </a:moveTo>
                <a:lnTo>
                  <a:pt x="0" y="438912"/>
                </a:lnTo>
              </a:path>
            </a:pathLst>
          </a:custGeom>
          <a:noFill/>
          <a:ln w="12700">
            <a:solidFill>
              <a:srgbClr val="D97706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458468" y="2208276"/>
            <a:ext cx="82296" cy="82296"/>
          </a:xfrm>
          <a:prstGeom prst="ellipse">
            <a:avLst/>
          </a:prstGeom>
          <a:solidFill>
            <a:srgbClr val="D97706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2468880"/>
            <a:ext cx="1783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B7B"/>
                </a:solidFill>
                <a:latin typeface="PingFang SC"/>
                <a:ea typeface="PingFang SC"/>
              </a:rPr>
              <a:t>阶段 ② 产出：异常时刻 ↔ 调用栈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606040" y="1737360"/>
            <a:ext cx="365760" cy="310896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035808" y="1051560"/>
            <a:ext cx="8741664" cy="16916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108960" y="1106424"/>
            <a:ext cx="8595360" cy="45720"/>
          </a:xfrm>
          <a:prstGeom prst="round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218688" y="1216152"/>
            <a:ext cx="2670048" cy="1371600"/>
          </a:xfrm>
          <a:prstGeom prst="roundRect">
            <a:avLst>
              <a:gd name="adj" fmla="val 6000"/>
            </a:avLst>
          </a:prstGeom>
          <a:solidFill>
            <a:srgbClr val="F4FBF8"/>
          </a:solidFill>
          <a:ln w="9525">
            <a:solidFill>
              <a:srgbClr val="DCEB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346704" y="1289304"/>
            <a:ext cx="237744" cy="237744"/>
          </a:xfrm>
          <a:prstGeom prst="ellipse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000" b="1">
                <a:solidFill>
                  <a:srgbClr val="FFFFFF"/>
                </a:solidFill>
                <a:latin typeface="PingFang SC"/>
                <a:ea typeface="PingFang SC"/>
              </a:rPr>
              <a:t>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0" y="1289304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2283F"/>
                </a:solidFill>
                <a:latin typeface="PingFang SC"/>
                <a:ea typeface="PingFang SC"/>
              </a:rPr>
              <a:t>异常段识别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46704" y="1572768"/>
            <a:ext cx="2414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从曲线形态分类异常</a:t>
            </a:r>
          </a:p>
        </p:txBody>
      </p:sp>
      <p:sp>
        <p:nvSpPr>
          <p:cNvPr id="21" name="Freeform 20"/>
          <p:cNvSpPr/>
          <p:nvPr/>
        </p:nvSpPr>
        <p:spPr>
          <a:xfrm>
            <a:off x="3383280" y="1865376"/>
            <a:ext cx="512064" cy="219455"/>
          </a:xfrm>
          <a:custGeom>
            <a:avLst/>
            <a:gdLst/>
            <a:ahLst/>
            <a:cxnLst/>
            <a:rect l="l" t="t" r="r" b="b"/>
            <a:pathLst>
              <a:path w="512064" h="219455">
                <a:moveTo>
                  <a:pt x="0" y="219455"/>
                </a:moveTo>
                <a:lnTo>
                  <a:pt x="164592" y="219455"/>
                </a:lnTo>
                <a:lnTo>
                  <a:pt x="237744" y="0"/>
                </a:lnTo>
                <a:lnTo>
                  <a:pt x="310896" y="219455"/>
                </a:lnTo>
                <a:lnTo>
                  <a:pt x="512064" y="219455"/>
                </a:lnTo>
              </a:path>
            </a:pathLst>
          </a:custGeom>
          <a:noFill/>
          <a:ln w="1905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91840" y="2194560"/>
            <a:ext cx="64008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50" b="0">
                <a:solidFill>
                  <a:srgbClr val="5B6B7B"/>
                </a:solidFill>
                <a:latin typeface="PingFang SC"/>
                <a:ea typeface="PingFang SC"/>
              </a:rPr>
              <a:t>尖峰</a:t>
            </a:r>
          </a:p>
        </p:txBody>
      </p:sp>
      <p:sp>
        <p:nvSpPr>
          <p:cNvPr id="23" name="Freeform 22"/>
          <p:cNvSpPr/>
          <p:nvPr/>
        </p:nvSpPr>
        <p:spPr>
          <a:xfrm>
            <a:off x="4041648" y="1847088"/>
            <a:ext cx="475488" cy="256032"/>
          </a:xfrm>
          <a:custGeom>
            <a:avLst/>
            <a:gdLst/>
            <a:ahLst/>
            <a:cxnLst/>
            <a:rect l="l" t="t" r="r" b="b"/>
            <a:pathLst>
              <a:path w="475488" h="256032">
                <a:moveTo>
                  <a:pt x="0" y="256032"/>
                </a:moveTo>
                <a:lnTo>
                  <a:pt x="475488" y="0"/>
                </a:lnTo>
              </a:path>
            </a:pathLst>
          </a:custGeom>
          <a:noFill/>
          <a:ln w="1905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950208" y="2194560"/>
            <a:ext cx="64008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50" b="0">
                <a:solidFill>
                  <a:srgbClr val="5B6B7B"/>
                </a:solidFill>
                <a:latin typeface="PingFang SC"/>
                <a:ea typeface="PingFang SC"/>
              </a:rPr>
              <a:t>增长</a:t>
            </a:r>
          </a:p>
        </p:txBody>
      </p:sp>
      <p:sp>
        <p:nvSpPr>
          <p:cNvPr id="25" name="Freeform 24"/>
          <p:cNvSpPr/>
          <p:nvPr/>
        </p:nvSpPr>
        <p:spPr>
          <a:xfrm>
            <a:off x="4663440" y="1975104"/>
            <a:ext cx="475488" cy="146304"/>
          </a:xfrm>
          <a:custGeom>
            <a:avLst/>
            <a:gdLst/>
            <a:ahLst/>
            <a:cxnLst/>
            <a:rect l="l" t="t" r="r" b="b"/>
            <a:pathLst>
              <a:path w="475488" h="146304">
                <a:moveTo>
                  <a:pt x="0" y="0"/>
                </a:moveTo>
                <a:lnTo>
                  <a:pt x="91440" y="0"/>
                </a:lnTo>
                <a:lnTo>
                  <a:pt x="146304" y="146304"/>
                </a:lnTo>
                <a:lnTo>
                  <a:pt x="329184" y="146304"/>
                </a:lnTo>
                <a:lnTo>
                  <a:pt x="384048" y="0"/>
                </a:lnTo>
                <a:lnTo>
                  <a:pt x="475488" y="0"/>
                </a:lnTo>
              </a:path>
            </a:pathLst>
          </a:custGeom>
          <a:noFill/>
          <a:ln w="1905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0" y="2194560"/>
            <a:ext cx="64008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50" b="0">
                <a:solidFill>
                  <a:srgbClr val="5B6B7B"/>
                </a:solidFill>
                <a:latin typeface="PingFang SC"/>
                <a:ea typeface="PingFang SC"/>
              </a:rPr>
              <a:t>平台</a:t>
            </a:r>
          </a:p>
        </p:txBody>
      </p:sp>
      <p:sp>
        <p:nvSpPr>
          <p:cNvPr id="27" name="Freeform 26"/>
          <p:cNvSpPr/>
          <p:nvPr/>
        </p:nvSpPr>
        <p:spPr>
          <a:xfrm>
            <a:off x="5285232" y="1938528"/>
            <a:ext cx="438912" cy="164592"/>
          </a:xfrm>
          <a:custGeom>
            <a:avLst/>
            <a:gdLst/>
            <a:ahLst/>
            <a:cxnLst/>
            <a:rect l="l" t="t" r="r" b="b"/>
            <a:pathLst>
              <a:path w="438912" h="164592">
                <a:moveTo>
                  <a:pt x="0" y="109728"/>
                </a:moveTo>
                <a:lnTo>
                  <a:pt x="73152" y="18288"/>
                </a:lnTo>
                <a:lnTo>
                  <a:pt x="146304" y="164592"/>
                </a:lnTo>
                <a:lnTo>
                  <a:pt x="219456" y="0"/>
                </a:lnTo>
                <a:lnTo>
                  <a:pt x="292608" y="146303"/>
                </a:lnTo>
                <a:lnTo>
                  <a:pt x="365760" y="36576"/>
                </a:lnTo>
                <a:lnTo>
                  <a:pt x="438912" y="128015"/>
                </a:lnTo>
              </a:path>
            </a:pathLst>
          </a:custGeom>
          <a:noFill/>
          <a:ln w="19050">
            <a:solidFill>
              <a:srgbClr val="6474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193792" y="2194560"/>
            <a:ext cx="64008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50" b="0">
                <a:solidFill>
                  <a:srgbClr val="5B6B7B"/>
                </a:solidFill>
                <a:latin typeface="PingFang SC"/>
                <a:ea typeface="PingFang SC"/>
              </a:rPr>
              <a:t>抖动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53328" y="1216152"/>
            <a:ext cx="2670048" cy="1371600"/>
          </a:xfrm>
          <a:prstGeom prst="roundRect">
            <a:avLst>
              <a:gd name="adj" fmla="val 6000"/>
            </a:avLst>
          </a:prstGeom>
          <a:solidFill>
            <a:srgbClr val="F4FBF8"/>
          </a:solidFill>
          <a:ln w="9525">
            <a:solidFill>
              <a:srgbClr val="DCEB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181344" y="1289304"/>
            <a:ext cx="237744" cy="237744"/>
          </a:xfrm>
          <a:prstGeom prst="ellipse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000" b="1">
                <a:solidFill>
                  <a:srgbClr val="FFFFFF"/>
                </a:solidFill>
                <a:latin typeface="PingFang SC"/>
                <a:ea typeface="PingFang SC"/>
              </a:rPr>
              <a:t>②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92240" y="1289304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2283F"/>
                </a:solidFill>
                <a:latin typeface="PingFang SC"/>
                <a:ea typeface="PingFang SC"/>
              </a:rPr>
              <a:t>时刻归因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81344" y="1572768"/>
            <a:ext cx="2414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异常点对齐到调用栈</a:t>
            </a:r>
          </a:p>
        </p:txBody>
      </p:sp>
      <p:sp>
        <p:nvSpPr>
          <p:cNvPr id="33" name="Freeform 32"/>
          <p:cNvSpPr/>
          <p:nvPr/>
        </p:nvSpPr>
        <p:spPr>
          <a:xfrm>
            <a:off x="6236208" y="1828800"/>
            <a:ext cx="2249424" cy="237743"/>
          </a:xfrm>
          <a:custGeom>
            <a:avLst/>
            <a:gdLst/>
            <a:ahLst/>
            <a:cxnLst/>
            <a:rect l="l" t="t" r="r" b="b"/>
            <a:pathLst>
              <a:path w="2249424" h="237743">
                <a:moveTo>
                  <a:pt x="0" y="36576"/>
                </a:moveTo>
                <a:lnTo>
                  <a:pt x="292608" y="0"/>
                </a:lnTo>
                <a:lnTo>
                  <a:pt x="585216" y="128016"/>
                </a:lnTo>
                <a:lnTo>
                  <a:pt x="877824" y="237743"/>
                </a:lnTo>
                <a:lnTo>
                  <a:pt x="1170432" y="128016"/>
                </a:lnTo>
                <a:lnTo>
                  <a:pt x="1463040" y="73152"/>
                </a:lnTo>
                <a:lnTo>
                  <a:pt x="1755648" y="146304"/>
                </a:lnTo>
                <a:lnTo>
                  <a:pt x="2249424" y="91440"/>
                </a:lnTo>
              </a:path>
            </a:pathLst>
          </a:custGeom>
          <a:noFill/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7406640" y="1773936"/>
            <a:ext cx="0" cy="512064"/>
          </a:xfrm>
          <a:custGeom>
            <a:avLst/>
            <a:gdLst/>
            <a:ahLst/>
            <a:cxnLst/>
            <a:rect l="l" t="t" r="r" b="b"/>
            <a:pathLst>
              <a:path w="0" h="512064">
                <a:moveTo>
                  <a:pt x="0" y="0"/>
                </a:moveTo>
                <a:lnTo>
                  <a:pt x="0" y="512064"/>
                </a:lnTo>
              </a:path>
            </a:pathLst>
          </a:custGeom>
          <a:noFill/>
          <a:ln w="12700">
            <a:solidFill>
              <a:srgbClr val="D97706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365492" y="1915668"/>
            <a:ext cx="82296" cy="82296"/>
          </a:xfrm>
          <a:prstGeom prst="ellipse">
            <a:avLst/>
          </a:prstGeom>
          <a:solidFill>
            <a:srgbClr val="D97706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236208" y="2304288"/>
            <a:ext cx="457200" cy="91440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693408" y="2304288"/>
            <a:ext cx="384048" cy="91440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077456" y="2304288"/>
            <a:ext cx="658368" cy="9144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735824" y="2304288"/>
            <a:ext cx="457200" cy="91440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193024" y="2304288"/>
            <a:ext cx="310896" cy="9144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236208" y="2432304"/>
            <a:ext cx="23774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50" b="0">
                <a:solidFill>
                  <a:srgbClr val="5B6B7B"/>
                </a:solidFill>
                <a:latin typeface="PingFang SC"/>
                <a:ea typeface="PingFang SC"/>
              </a:rPr>
              <a:t>异常点 ↔ 栈段高亮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887968" y="1216152"/>
            <a:ext cx="2670048" cy="1371600"/>
          </a:xfrm>
          <a:prstGeom prst="roundRect">
            <a:avLst>
              <a:gd name="adj" fmla="val 6000"/>
            </a:avLst>
          </a:prstGeom>
          <a:solidFill>
            <a:srgbClr val="F4FBF8"/>
          </a:solidFill>
          <a:ln w="9525">
            <a:solidFill>
              <a:srgbClr val="DCEB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015984" y="1289304"/>
            <a:ext cx="237744" cy="237744"/>
          </a:xfrm>
          <a:prstGeom prst="ellipse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000" b="1">
                <a:solidFill>
                  <a:srgbClr val="FFFFFF"/>
                </a:solidFill>
                <a:latin typeface="PingFang SC"/>
                <a:ea typeface="PingFang SC"/>
              </a:rPr>
              <a:t>③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26880" y="1289304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2283F"/>
                </a:solidFill>
                <a:latin typeface="PingFang SC"/>
                <a:ea typeface="PingFang SC"/>
              </a:rPr>
              <a:t>共现分析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015984" y="1572768"/>
            <a:ext cx="2414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跨异常找公共调用链</a:t>
            </a:r>
          </a:p>
        </p:txBody>
      </p:sp>
      <p:sp>
        <p:nvSpPr>
          <p:cNvPr id="46" name="Rectangle 45"/>
          <p:cNvSpPr/>
          <p:nvPr/>
        </p:nvSpPr>
        <p:spPr>
          <a:xfrm>
            <a:off x="9052560" y="1810512"/>
            <a:ext cx="548640" cy="91440"/>
          </a:xfrm>
          <a:prstGeom prst="rect">
            <a:avLst/>
          </a:prstGeom>
          <a:solidFill>
            <a:srgbClr val="A5F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601200" y="1810512"/>
            <a:ext cx="457200" cy="91440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058400" y="1810512"/>
            <a:ext cx="658368" cy="9144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716768" y="1810512"/>
            <a:ext cx="530352" cy="91440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052560" y="1956816"/>
            <a:ext cx="402336" cy="9144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454896" y="1956816"/>
            <a:ext cx="603504" cy="91440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58400" y="1956816"/>
            <a:ext cx="658368" cy="9144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716768" y="1956816"/>
            <a:ext cx="530352" cy="91440"/>
          </a:xfrm>
          <a:prstGeom prst="rect">
            <a:avLst/>
          </a:prstGeom>
          <a:solidFill>
            <a:srgbClr val="A5F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052560" y="2103120"/>
            <a:ext cx="658368" cy="91440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710928" y="2103120"/>
            <a:ext cx="347472" cy="91440"/>
          </a:xfrm>
          <a:prstGeom prst="rect">
            <a:avLst/>
          </a:prstGeom>
          <a:solidFill>
            <a:srgbClr val="FCD3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058400" y="2103120"/>
            <a:ext cx="658368" cy="9144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0716768" y="2103120"/>
            <a:ext cx="530352" cy="9144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Freeform 57"/>
          <p:cNvSpPr/>
          <p:nvPr/>
        </p:nvSpPr>
        <p:spPr>
          <a:xfrm>
            <a:off x="10058400" y="1755648"/>
            <a:ext cx="0" cy="493776"/>
          </a:xfrm>
          <a:custGeom>
            <a:avLst/>
            <a:gdLst/>
            <a:ahLst/>
            <a:cxnLst/>
            <a:rect l="l" t="t" r="r" b="b"/>
            <a:pathLst>
              <a:path w="0" h="493776">
                <a:moveTo>
                  <a:pt x="0" y="0"/>
                </a:moveTo>
                <a:lnTo>
                  <a:pt x="0" y="493776"/>
                </a:lnTo>
              </a:path>
            </a:pathLst>
          </a:custGeom>
          <a:noFill/>
          <a:ln w="12700">
            <a:solidFill>
              <a:srgbClr val="D97706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052560" y="2304288"/>
            <a:ext cx="23774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50" b="0">
                <a:solidFill>
                  <a:srgbClr val="5B6B7B"/>
                </a:solidFill>
                <a:latin typeface="PingFang SC"/>
                <a:ea typeface="PingFang SC"/>
              </a:rPr>
              <a:t>公共段 = 嫌疑链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411480" y="2852928"/>
            <a:ext cx="11365992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484632" y="2907792"/>
            <a:ext cx="11219688" cy="45720"/>
          </a:xfrm>
          <a:prstGeom prst="round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94360" y="2962656"/>
            <a:ext cx="4937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关键路径 · 端到端时延分解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406640" y="2971800"/>
            <a:ext cx="2331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45309"/>
                </a:solidFill>
                <a:latin typeface="PingFang SC"/>
                <a:ea typeface="PingFang SC"/>
              </a:rPr>
              <a:t>45/80ms ≈ 56% · 关键环节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9921240" y="2953512"/>
            <a:ext cx="1737360" cy="219456"/>
          </a:xfrm>
          <a:prstGeom prst="round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50" b="1">
                <a:solidFill>
                  <a:srgbClr val="059669"/>
                </a:solidFill>
                <a:latin typeface="PingFang SC"/>
                <a:ea typeface="PingFang SC"/>
              </a:rPr>
              <a:t>示意数据 · 相机启动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14400" y="3255264"/>
            <a:ext cx="1481328" cy="310896"/>
          </a:xfrm>
          <a:prstGeom prst="roundRect">
            <a:avLst>
              <a:gd name="adj" fmla="val 20000"/>
            </a:avLst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800" b="0">
                <a:solidFill>
                  <a:srgbClr val="1E3A5F"/>
                </a:solidFill>
                <a:latin typeface="PingFang SC"/>
                <a:ea typeface="PingFang SC"/>
              </a:rPr>
              <a:t>资源加载 12ms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2423160" y="3255264"/>
            <a:ext cx="987552" cy="310896"/>
          </a:xfrm>
          <a:prstGeom prst="roundRect">
            <a:avLst>
              <a:gd name="adj" fmla="val 20000"/>
            </a:avLst>
          </a:prstGeom>
          <a:solidFill>
            <a:srgbClr val="A5F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00" b="0">
                <a:solidFill>
                  <a:srgbClr val="1E3A5F"/>
                </a:solidFill>
                <a:latin typeface="PingFang SC"/>
                <a:ea typeface="PingFang SC"/>
              </a:rPr>
              <a:t>申请 8ms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3438144" y="3255264"/>
            <a:ext cx="5559552" cy="310896"/>
          </a:xfrm>
          <a:prstGeom prst="roundRect">
            <a:avLst>
              <a:gd name="adj" fmla="val 20000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000" b="1">
                <a:solidFill>
                  <a:srgbClr val="FFFFFF"/>
                </a:solidFill>
                <a:latin typeface="PingFang SC"/>
                <a:ea typeface="PingFang SC"/>
              </a:rPr>
              <a:t>同步回收 · 压缩 45ms  ⚠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025128" y="3255264"/>
            <a:ext cx="1856231" cy="310896"/>
          </a:xfrm>
          <a:prstGeom prst="roundRect">
            <a:avLst>
              <a:gd name="adj" fmla="val 20000"/>
            </a:avLst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800" b="0">
                <a:solidFill>
                  <a:srgbClr val="1E3A5F"/>
                </a:solidFill>
                <a:latin typeface="PingFang SC"/>
                <a:ea typeface="PingFang SC"/>
              </a:rPr>
              <a:t>初始化 15ms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14400" y="3621024"/>
            <a:ext cx="9966960" cy="1463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13232" y="3675887"/>
            <a:ext cx="36576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t₀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189720" y="3675887"/>
            <a:ext cx="14630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端到端 80ms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716768" y="3675887"/>
            <a:ext cx="4389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t₁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94360" y="3840480"/>
            <a:ext cx="8412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B45309"/>
                </a:solidFill>
                <a:latin typeface="PingFang SC"/>
                <a:ea typeface="PingFang SC"/>
              </a:rPr>
              <a:t>关键环节内部 ▸ </a:t>
            </a:r>
            <a:r>
              <a:rPr sz="750" b="0">
                <a:solidFill>
                  <a:srgbClr val="37475A"/>
                </a:solidFill>
                <a:latin typeface="PingFang SC"/>
                <a:ea typeface="PingFang SC"/>
              </a:rPr>
              <a:t>缺页等待 ➜ 触发同步回收 ➜ 页面压缩 / 换出 ➜ 内存就绪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052560" y="3840480"/>
            <a:ext cx="26517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琥珀 = 串行阻塞 · 蓝紫 = 可并行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411480" y="4206240"/>
            <a:ext cx="1136599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ounded Rectangle 75"/>
          <p:cNvSpPr/>
          <p:nvPr/>
        </p:nvSpPr>
        <p:spPr>
          <a:xfrm>
            <a:off x="484632" y="4261104"/>
            <a:ext cx="11219688" cy="45720"/>
          </a:xfrm>
          <a:prstGeom prst="round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94360" y="4315968"/>
            <a:ext cx="62179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具体结论 · 回收文件页（以 Linux 为例）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8732520" y="4325112"/>
            <a:ext cx="2907792" cy="219456"/>
          </a:xfrm>
          <a:prstGeom prst="round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50" b="1">
                <a:solidFill>
                  <a:srgbClr val="059669"/>
                </a:solidFill>
                <a:latin typeface="PingFang SC"/>
                <a:ea typeface="PingFang SC"/>
              </a:rPr>
              <a:t>每条结论 = 阶段 ④ 的一个对比点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576072" y="4572000"/>
            <a:ext cx="3611880" cy="1024128"/>
          </a:xfrm>
          <a:prstGeom prst="roundRect">
            <a:avLst>
              <a:gd name="adj" fmla="val 7000"/>
            </a:avLst>
          </a:prstGeom>
          <a:solidFill>
            <a:srgbClr val="FFFBF3"/>
          </a:solidFill>
          <a:ln w="9525">
            <a:solidFill>
              <a:srgbClr val="F0E0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ounded Rectangle 79"/>
          <p:cNvSpPr/>
          <p:nvPr/>
        </p:nvSpPr>
        <p:spPr>
          <a:xfrm>
            <a:off x="667512" y="4626864"/>
            <a:ext cx="566928" cy="182880"/>
          </a:xfrm>
          <a:prstGeom prst="round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00" b="1">
                <a:solidFill>
                  <a:srgbClr val="FFFFFF"/>
                </a:solidFill>
                <a:latin typeface="PingFang SC"/>
                <a:ea typeface="PingFang SC"/>
              </a:rPr>
              <a:t>问题 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289304" y="4608576"/>
            <a:ext cx="27889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12283F"/>
                </a:solidFill>
                <a:latin typeface="PingFang SC"/>
                <a:ea typeface="PingFang SC"/>
              </a:rPr>
              <a:t>热页误逐（refault）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67512" y="4864608"/>
            <a:ext cx="340156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750" b="1">
                <a:solidFill>
                  <a:srgbClr val="5B6B7B"/>
                </a:solidFill>
                <a:latin typeface="PingFang SC"/>
                <a:ea typeface="PingFang SC"/>
              </a:rPr>
              <a:t>现象 ▸ </a:t>
            </a: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回收后的文件页很快被再次访问，缺页读回 —— 回收做了无用功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059669"/>
                </a:solidFill>
                <a:latin typeface="PingFang SC"/>
                <a:ea typeface="PingFang SC"/>
              </a:rPr>
              <a:t>结论 ▸ </a:t>
            </a:r>
            <a:r>
              <a:rPr sz="750" b="0">
                <a:solidFill>
                  <a:srgbClr val="37475A"/>
                </a:solidFill>
                <a:latin typeface="PingFang SC"/>
                <a:ea typeface="PingFang SC"/>
              </a:rPr>
              <a:t>活跃度判定偏保守，高价值缓存被当作冷页逐出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667512" y="5349240"/>
            <a:ext cx="3017520" cy="192024"/>
          </a:xfrm>
          <a:prstGeom prst="round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50" b="1">
                <a:solidFill>
                  <a:srgbClr val="059669"/>
                </a:solidFill>
                <a:latin typeface="PingFang SC"/>
                <a:ea typeface="PingFang SC"/>
              </a:rPr>
              <a:t>④ 对比 ▸ 热页判定与保护机制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4279392" y="4572000"/>
            <a:ext cx="3611880" cy="1024128"/>
          </a:xfrm>
          <a:prstGeom prst="roundRect">
            <a:avLst>
              <a:gd name="adj" fmla="val 7000"/>
            </a:avLst>
          </a:prstGeom>
          <a:solidFill>
            <a:srgbClr val="FFFBF3"/>
          </a:solidFill>
          <a:ln w="9525">
            <a:solidFill>
              <a:srgbClr val="F0E0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ounded Rectangle 84"/>
          <p:cNvSpPr/>
          <p:nvPr/>
        </p:nvSpPr>
        <p:spPr>
          <a:xfrm>
            <a:off x="4370831" y="4626864"/>
            <a:ext cx="566928" cy="182880"/>
          </a:xfrm>
          <a:prstGeom prst="round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00" b="1">
                <a:solidFill>
                  <a:srgbClr val="FFFFFF"/>
                </a:solidFill>
                <a:latin typeface="PingFang SC"/>
                <a:ea typeface="PingFang SC"/>
              </a:rPr>
              <a:t>问题 2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992624" y="4608576"/>
            <a:ext cx="27889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12283F"/>
                </a:solidFill>
                <a:latin typeface="PingFang SC"/>
                <a:ea typeface="PingFang SC"/>
              </a:rPr>
              <a:t>直接回收阻塞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370831" y="4864608"/>
            <a:ext cx="340156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750" b="1">
                <a:solidFill>
                  <a:srgbClr val="5B6B7B"/>
                </a:solidFill>
                <a:latin typeface="PingFang SC"/>
                <a:ea typeface="PingFang SC"/>
              </a:rPr>
              <a:t>现象 ▸ </a:t>
            </a: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压力来临 kswapd 跟不上，申请任务在关键路径上同步回收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059669"/>
                </a:solidFill>
                <a:latin typeface="PingFang SC"/>
                <a:ea typeface="PingFang SC"/>
              </a:rPr>
              <a:t>结论 ▸ </a:t>
            </a:r>
            <a:r>
              <a:rPr sz="750" b="0">
                <a:solidFill>
                  <a:srgbClr val="37475A"/>
                </a:solidFill>
                <a:latin typeface="PingFang SC"/>
                <a:ea typeface="PingFang SC"/>
              </a:rPr>
              <a:t>串行阻塞是时延主因 —— 即瀑布图 56% 环节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4370831" y="5349240"/>
            <a:ext cx="3017520" cy="192024"/>
          </a:xfrm>
          <a:prstGeom prst="round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50" b="1">
                <a:solidFill>
                  <a:srgbClr val="059669"/>
                </a:solidFill>
                <a:latin typeface="PingFang SC"/>
                <a:ea typeface="PingFang SC"/>
              </a:rPr>
              <a:t>④ 对比 ▸ 回收异步化与水位设计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7982712" y="4572000"/>
            <a:ext cx="3611880" cy="1024128"/>
          </a:xfrm>
          <a:prstGeom prst="roundRect">
            <a:avLst>
              <a:gd name="adj" fmla="val 7000"/>
            </a:avLst>
          </a:prstGeom>
          <a:solidFill>
            <a:srgbClr val="FFFBF3"/>
          </a:solidFill>
          <a:ln w="9525">
            <a:solidFill>
              <a:srgbClr val="F0E0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ounded Rectangle 89"/>
          <p:cNvSpPr/>
          <p:nvPr/>
        </p:nvSpPr>
        <p:spPr>
          <a:xfrm>
            <a:off x="8074152" y="4626864"/>
            <a:ext cx="566928" cy="182880"/>
          </a:xfrm>
          <a:prstGeom prst="round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00" b="1">
                <a:solidFill>
                  <a:srgbClr val="FFFFFF"/>
                </a:solidFill>
                <a:latin typeface="PingFang SC"/>
                <a:ea typeface="PingFang SC"/>
              </a:rPr>
              <a:t>问题 3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695944" y="4608576"/>
            <a:ext cx="27889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12283F"/>
                </a:solidFill>
                <a:latin typeface="PingFang SC"/>
                <a:ea typeface="PingFang SC"/>
              </a:rPr>
              <a:t>共享页 unmap 开销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074152" y="4864608"/>
            <a:ext cx="340156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750" b="1">
                <a:solidFill>
                  <a:srgbClr val="5B6B7B"/>
                </a:solidFill>
                <a:latin typeface="PingFang SC"/>
                <a:ea typeface="PingFang SC"/>
              </a:rPr>
              <a:t>现象 ▸ </a:t>
            </a: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mapcnt&gt;1 文件页需沿 rmap 逐个摘除映射，页越热开销越大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059669"/>
                </a:solidFill>
                <a:latin typeface="PingFang SC"/>
                <a:ea typeface="PingFang SC"/>
              </a:rPr>
              <a:t>结论 ▸ </a:t>
            </a:r>
            <a:r>
              <a:rPr sz="750" b="0">
                <a:solidFill>
                  <a:srgbClr val="37475A"/>
                </a:solidFill>
                <a:latin typeface="PingFang SC"/>
                <a:ea typeface="PingFang SC"/>
              </a:rPr>
              <a:t>反向映射组织决定回收单价，批量摘除是已知收益点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8074152" y="5349240"/>
            <a:ext cx="3017520" cy="192024"/>
          </a:xfrm>
          <a:prstGeom prst="roundRect">
            <a:avLst/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50" b="1">
                <a:solidFill>
                  <a:srgbClr val="059669"/>
                </a:solidFill>
                <a:latin typeface="PingFang SC"/>
                <a:ea typeface="PingFang SC"/>
              </a:rPr>
              <a:t>④ 对比 ▸ 反向映射的组织方式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411480" y="5870448"/>
            <a:ext cx="11365992" cy="402336"/>
          </a:xfrm>
          <a:prstGeom prst="roundRect">
            <a:avLst>
              <a:gd name="adj" fmla="val 50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59669"/>
                </a:solidFill>
                <a:latin typeface="PingFang SC"/>
                <a:ea typeface="PingFang SC"/>
              </a:rPr>
              <a:t>产出 ▸ </a:t>
            </a:r>
            <a:r>
              <a:rPr sz="1200" b="0">
                <a:solidFill>
                  <a:srgbClr val="22374E"/>
                </a:solidFill>
                <a:latin typeface="PingFang SC"/>
                <a:ea typeface="PingFang SC"/>
              </a:rPr>
              <a:t>关键路径与具体结论：问题 × 归因 × 对比点 —— 阶段 ④ 差异分析的直接输入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11480" y="182880"/>
            <a:ext cx="384048" cy="38404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500" b="1">
                <a:solidFill>
                  <a:srgbClr val="FFFFFF"/>
                </a:solidFill>
                <a:latin typeface="PingFang SC"/>
                <a:ea typeface="PingFang SC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"/>
            <a:ext cx="6949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B2545"/>
                </a:solidFill>
                <a:latin typeface="PingFang SC"/>
                <a:ea typeface="PingFang SC"/>
              </a:rPr>
              <a:t>差异分析（上）· 思路：跨系统对比 + 源码归因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37744"/>
            <a:ext cx="3639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D97706"/>
                </a:solidFill>
                <a:latin typeface="PingFang SC"/>
                <a:ea typeface="PingFang SC"/>
              </a:rPr>
              <a:t>别人为什么没这个问题？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8368"/>
            <a:ext cx="1136599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B"/>
                </a:solidFill>
                <a:latin typeface="PingFang SC"/>
                <a:ea typeface="PingFang SC"/>
              </a:rPr>
              <a:t>抽象模型天生可移植 —— 同一模型在 iOS 复跑，gap 量化后带着关键路径进源码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51560"/>
            <a:ext cx="2551176" cy="16459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84632" y="1106424"/>
            <a:ext cx="2404872" cy="45720"/>
          </a:xfrm>
          <a:prstGeom prst="round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39496" y="1234440"/>
            <a:ext cx="256032" cy="256032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050" b="1">
                <a:solidFill>
                  <a:srgbClr val="FFFFFF"/>
                </a:solidFill>
                <a:latin typeface="PingFang SC"/>
                <a:ea typeface="PingFang SC"/>
              </a:rPr>
              <a:t>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234440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2283F"/>
                </a:solidFill>
                <a:latin typeface="PingFang SC"/>
                <a:ea typeface="PingFang SC"/>
              </a:rPr>
              <a:t>模型移植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496" y="1591056"/>
            <a:ext cx="2304288" cy="10241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模型 B 与平台无关：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脚本加压 + 内存申请程序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可直接在 iOS 复现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（模型 A 绑生态，不可移植）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017520" y="1737360"/>
            <a:ext cx="292608" cy="274320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46704" y="1051560"/>
            <a:ext cx="2551176" cy="16459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419856" y="1106424"/>
            <a:ext cx="2404872" cy="45720"/>
          </a:xfrm>
          <a:prstGeom prst="round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3474720" y="1234440"/>
            <a:ext cx="256032" cy="256032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050" b="1">
                <a:solidFill>
                  <a:srgbClr val="FFFFFF"/>
                </a:solidFill>
                <a:latin typeface="PingFang SC"/>
                <a:ea typeface="PingFang SC"/>
              </a:rPr>
              <a:t>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3904" y="1234440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2283F"/>
                </a:solidFill>
                <a:latin typeface="PingFang SC"/>
                <a:ea typeface="PingFang SC"/>
              </a:rPr>
              <a:t>iOS 同压测试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20" y="1591056"/>
            <a:ext cx="2304288" cy="10241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同模型 · 同压力档位 · 同口径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微观指标：可用内存 · 回收量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refault 率 · 回收效率 · 申请时延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52744" y="1737360"/>
            <a:ext cx="292608" cy="274320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81928" y="1051560"/>
            <a:ext cx="2551176" cy="16459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355080" y="1106424"/>
            <a:ext cx="2404872" cy="45720"/>
          </a:xfrm>
          <a:prstGeom prst="round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409944" y="1234440"/>
            <a:ext cx="256032" cy="256032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050" b="1">
                <a:solidFill>
                  <a:srgbClr val="FFFFFF"/>
                </a:solidFill>
                <a:latin typeface="PingFang SC"/>
                <a:ea typeface="PingFang SC"/>
              </a:rPr>
              <a:t>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39128" y="1234440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2283F"/>
                </a:solidFill>
                <a:latin typeface="PingFang SC"/>
                <a:ea typeface="PingFang SC"/>
              </a:rPr>
              <a:t>Gap 量化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9944" y="1591056"/>
            <a:ext cx="2304288" cy="10241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指标曲线同轴叠加：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差在哪个时刻、哪个指标、各差多少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差距定位到具体环节 —— 即 gap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8887968" y="1737360"/>
            <a:ext cx="292608" cy="274320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217151" y="1051560"/>
            <a:ext cx="2551176" cy="16459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290303" y="1106424"/>
            <a:ext cx="2404872" cy="45720"/>
          </a:xfrm>
          <a:prstGeom prst="round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345167" y="1234440"/>
            <a:ext cx="256032" cy="256032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050" b="1">
                <a:solidFill>
                  <a:srgbClr val="FFFFFF"/>
                </a:solidFill>
                <a:latin typeface="PingFang SC"/>
                <a:ea typeface="PingFang SC"/>
              </a:rPr>
              <a:t>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74351" y="1234440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2283F"/>
                </a:solidFill>
                <a:latin typeface="PingFang SC"/>
                <a:ea typeface="PingFang SC"/>
              </a:rPr>
              <a:t>源码级归因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45167" y="1591056"/>
            <a:ext cx="2304288" cy="10241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阶段 ③ 关键路径 × XNU 源码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iOS 用什么机制避开这个问题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差异 → 可借鉴 → 优化方向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1480" y="2834640"/>
            <a:ext cx="7269480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84632" y="2889504"/>
            <a:ext cx="7123176" cy="45720"/>
          </a:xfrm>
          <a:prstGeom prst="round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360" y="2953512"/>
            <a:ext cx="47548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Gap 对比示意 · 申请时延 × 压力档位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720840" y="2953512"/>
            <a:ext cx="822960" cy="219456"/>
          </a:xfrm>
          <a:prstGeom prst="round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50" b="1">
                <a:solidFill>
                  <a:srgbClr val="D97706"/>
                </a:solidFill>
                <a:latin typeface="PingFang SC"/>
                <a:ea typeface="PingFang SC"/>
              </a:rPr>
              <a:t>示意数据</a:t>
            </a:r>
          </a:p>
        </p:txBody>
      </p:sp>
      <p:sp>
        <p:nvSpPr>
          <p:cNvPr id="33" name="Freeform 32"/>
          <p:cNvSpPr/>
          <p:nvPr/>
        </p:nvSpPr>
        <p:spPr>
          <a:xfrm>
            <a:off x="3922776" y="2990088"/>
            <a:ext cx="2962656" cy="1078992"/>
          </a:xfrm>
          <a:custGeom>
            <a:avLst/>
            <a:gdLst/>
            <a:ahLst/>
            <a:cxnLst/>
            <a:rect l="l" t="t" r="r" b="b"/>
            <a:pathLst>
              <a:path w="2962656" h="1078992">
                <a:moveTo>
                  <a:pt x="0" y="731520"/>
                </a:moveTo>
                <a:lnTo>
                  <a:pt x="987552" y="457200"/>
                </a:lnTo>
                <a:lnTo>
                  <a:pt x="1975104" y="182880"/>
                </a:lnTo>
                <a:lnTo>
                  <a:pt x="2962656" y="0"/>
                </a:lnTo>
                <a:lnTo>
                  <a:pt x="2962656" y="896112"/>
                </a:lnTo>
                <a:lnTo>
                  <a:pt x="1975104" y="950975"/>
                </a:lnTo>
                <a:lnTo>
                  <a:pt x="987552" y="1005840"/>
                </a:lnTo>
                <a:lnTo>
                  <a:pt x="0" y="1078992"/>
                </a:lnTo>
                <a:close/>
              </a:path>
            </a:pathLst>
          </a:custGeom>
          <a:solidFill>
            <a:srgbClr val="FDE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960120" y="2990088"/>
            <a:ext cx="5925312" cy="1188720"/>
          </a:xfrm>
          <a:custGeom>
            <a:avLst/>
            <a:gdLst/>
            <a:ahLst/>
            <a:cxnLst/>
            <a:rect l="l" t="t" r="r" b="b"/>
            <a:pathLst>
              <a:path w="5925312" h="1188720">
                <a:moveTo>
                  <a:pt x="0" y="1188720"/>
                </a:moveTo>
                <a:lnTo>
                  <a:pt x="987552" y="1115568"/>
                </a:lnTo>
                <a:lnTo>
                  <a:pt x="1975104" y="969264"/>
                </a:lnTo>
                <a:lnTo>
                  <a:pt x="2962656" y="731520"/>
                </a:lnTo>
                <a:lnTo>
                  <a:pt x="3950208" y="457200"/>
                </a:lnTo>
                <a:lnTo>
                  <a:pt x="4937760" y="182880"/>
                </a:lnTo>
                <a:lnTo>
                  <a:pt x="5925312" y="0"/>
                </a:lnTo>
              </a:path>
            </a:pathLst>
          </a:custGeom>
          <a:noFill/>
          <a:ln w="2794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960120" y="3886200"/>
            <a:ext cx="5925312" cy="320040"/>
          </a:xfrm>
          <a:custGeom>
            <a:avLst/>
            <a:gdLst/>
            <a:ahLst/>
            <a:cxnLst/>
            <a:rect l="l" t="t" r="r" b="b"/>
            <a:pathLst>
              <a:path w="5925312" h="320040">
                <a:moveTo>
                  <a:pt x="0" y="320040"/>
                </a:moveTo>
                <a:lnTo>
                  <a:pt x="987552" y="283463"/>
                </a:lnTo>
                <a:lnTo>
                  <a:pt x="1975104" y="237744"/>
                </a:lnTo>
                <a:lnTo>
                  <a:pt x="2962656" y="182880"/>
                </a:lnTo>
                <a:lnTo>
                  <a:pt x="3950208" y="109728"/>
                </a:lnTo>
                <a:lnTo>
                  <a:pt x="4937760" y="54863"/>
                </a:lnTo>
                <a:lnTo>
                  <a:pt x="5925312" y="0"/>
                </a:lnTo>
              </a:path>
            </a:pathLst>
          </a:custGeom>
          <a:noFill/>
          <a:ln w="2794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4400" y="4251960"/>
            <a:ext cx="6172200" cy="14630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897880" y="4306824"/>
            <a:ext cx="128016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压力档位 →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89320" y="2944368"/>
            <a:ext cx="109728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D97706"/>
                </a:solidFill>
                <a:latin typeface="PingFang SC"/>
                <a:ea typeface="PingFang SC"/>
              </a:rPr>
              <a:t>目标系统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89320" y="3913632"/>
            <a:ext cx="109728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2563EB"/>
                </a:solidFill>
                <a:latin typeface="PingFang SC"/>
                <a:ea typeface="PingFang SC"/>
              </a:rPr>
              <a:t>iOS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26280" y="3538728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B45309"/>
                </a:solidFill>
                <a:latin typeface="PingFang SC"/>
                <a:ea typeface="PingFang SC"/>
              </a:rPr>
              <a:t>高压区 · gap = 优化空间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863840" y="2834640"/>
            <a:ext cx="3913632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7936992" y="2889504"/>
            <a:ext cx="3767328" cy="45720"/>
          </a:xfrm>
          <a:prstGeom prst="round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028431" y="2953512"/>
            <a:ext cx="3566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带着问题读源码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28431" y="3246120"/>
            <a:ext cx="3584448" cy="10789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gap 出现在哪类指标，就看哪类机制：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1">
                <a:solidFill>
                  <a:srgbClr val="D97706"/>
                </a:solidFill>
                <a:latin typeface="PingFang SC"/>
                <a:ea typeface="PingFang SC"/>
              </a:rPr>
              <a:t>· refault 高 → </a:t>
            </a: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读热页判定与保护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1">
                <a:solidFill>
                  <a:srgbClr val="D97706"/>
                </a:solidFill>
                <a:latin typeface="PingFang SC"/>
                <a:ea typeface="PingFang SC"/>
              </a:rPr>
              <a:t>· 时延长尾 → </a:t>
            </a: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读压力处理路径（回收 / 压缩 / 换出）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1">
                <a:solidFill>
                  <a:srgbClr val="D97706"/>
                </a:solidFill>
                <a:latin typeface="PingFang SC"/>
                <a:ea typeface="PingFang SC"/>
              </a:rPr>
              <a:t>· unmap 慢 → </a:t>
            </a:r>
            <a:r>
              <a:rPr sz="850" b="0">
                <a:solidFill>
                  <a:srgbClr val="37475A"/>
                </a:solidFill>
                <a:latin typeface="PingFang SC"/>
                <a:ea typeface="PingFang SC"/>
              </a:rPr>
              <a:t>读反向映射组织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11480" y="4846320"/>
            <a:ext cx="5577840" cy="804672"/>
          </a:xfrm>
          <a:prstGeom prst="roundRect">
            <a:avLst>
              <a:gd name="adj" fmla="val 10000"/>
            </a:avLst>
          </a:prstGeom>
          <a:solidFill>
            <a:srgbClr val="FFF7ED"/>
          </a:solidFill>
          <a:ln w="9525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36576" bIns="36576"/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D97706"/>
                </a:solidFill>
                <a:latin typeface="PingFang SC"/>
                <a:ea typeface="PingFang SC"/>
              </a:rPr>
              <a:t>为什么用抽象模型跨比 ▸ </a:t>
            </a:r>
            <a:r>
              <a:rPr sz="1000" b="0">
                <a:solidFill>
                  <a:srgbClr val="37475A"/>
                </a:solidFill>
                <a:latin typeface="PingFang SC"/>
                <a:ea typeface="PingFang SC"/>
              </a:rPr>
              <a:t>真实体验模型绑死自家生态；模型 B（脚本 + 申请程序）任何系统可复现 —— 阶段 ① 的抽象在这一步兑现价值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199632" y="4846320"/>
            <a:ext cx="5577840" cy="804672"/>
          </a:xfrm>
          <a:prstGeom prst="roundRect">
            <a:avLst>
              <a:gd name="adj" fmla="val 10000"/>
            </a:avLst>
          </a:prstGeom>
          <a:solidFill>
            <a:srgbClr val="EFF6FF"/>
          </a:solidFill>
          <a:ln w="9525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36576" bIns="36576"/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2563EB"/>
                </a:solidFill>
                <a:latin typeface="PingFang SC"/>
                <a:ea typeface="PingFang SC"/>
              </a:rPr>
              <a:t>对比必须同轴 ▸ </a:t>
            </a:r>
            <a:r>
              <a:rPr sz="1000" b="0">
                <a:solidFill>
                  <a:srgbClr val="37475A"/>
                </a:solidFill>
                <a:latin typeface="PingFang SC"/>
                <a:ea typeface="PingFang SC"/>
              </a:rPr>
              <a:t>同模型、同压力档位、同指标口径 —— 保证 gap 来自机制差异，而不是测量差异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11480" y="5870448"/>
            <a:ext cx="11365992" cy="402336"/>
          </a:xfrm>
          <a:prstGeom prst="roundRect">
            <a:avLst>
              <a:gd name="adj" fmla="val 50000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D97706"/>
                </a:solidFill>
                <a:latin typeface="PingFang SC"/>
                <a:ea typeface="PingFang SC"/>
              </a:rPr>
              <a:t>产出 ▸ </a:t>
            </a:r>
            <a:r>
              <a:rPr sz="1200" b="0">
                <a:solidFill>
                  <a:srgbClr val="22374E"/>
                </a:solidFill>
                <a:latin typeface="PingFang SC"/>
                <a:ea typeface="PingFang SC"/>
              </a:rPr>
              <a:t>对比方法论：可移植模型 + 同轴口径 + 源码归因 —— 已识别差异点见下一页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11480" y="182880"/>
            <a:ext cx="384048" cy="38404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500" b="1">
                <a:solidFill>
                  <a:srgbClr val="FFFFFF"/>
                </a:solidFill>
                <a:latin typeface="PingFang SC"/>
                <a:ea typeface="PingFang SC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"/>
            <a:ext cx="6949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B2545"/>
                </a:solidFill>
                <a:latin typeface="PingFang SC"/>
                <a:ea typeface="PingFang SC"/>
              </a:rPr>
              <a:t>差异分析（下）· 已识别差异点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37744"/>
            <a:ext cx="3639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D97706"/>
                </a:solidFill>
                <a:latin typeface="PingFang SC"/>
                <a:ea typeface="PingFang SC"/>
              </a:rPr>
              <a:t>别人为什么没这个问题？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8368"/>
            <a:ext cx="1136599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B"/>
                </a:solidFill>
                <a:latin typeface="PingFang SC"/>
                <a:ea typeface="PingFang SC"/>
              </a:rPr>
              <a:t>围绕阶段 ③ 的三个对比点：iOS（XNU）机制 vs 目标系统 —— 每个差异点推导一条优化方向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11480" y="1051560"/>
          <a:ext cx="11365992" cy="3639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5920"/>
                <a:gridCol w="3310128"/>
                <a:gridCol w="3127248"/>
                <a:gridCol w="1572768"/>
                <a:gridCol w="1709928"/>
              </a:tblGrid>
              <a:tr h="402336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</a:rPr>
                        <a:t>对比点（来自 ③）</a:t>
                      </a:r>
                    </a:p>
                  </a:txBody>
                  <a:tcPr marL="73152" marR="73152" marT="18288" marB="18288" anchor="ctr">
                    <a:solidFill>
                      <a:srgbClr val="D9770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</a:rPr>
                        <a:t>iOS · XNU 做法</a:t>
                      </a:r>
                    </a:p>
                  </a:txBody>
                  <a:tcPr marL="73152" marR="73152" marT="18288" marB="18288" anchor="ctr">
                    <a:solidFill>
                      <a:srgbClr val="D9770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</a:rPr>
                        <a:t>目标系统做法</a:t>
                      </a:r>
                    </a:p>
                  </a:txBody>
                  <a:tcPr marL="73152" marR="73152" marT="18288" marB="18288" anchor="ctr">
                    <a:solidFill>
                      <a:srgbClr val="D9770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</a:rPr>
                        <a:t>差异本质</a:t>
                      </a:r>
                    </a:p>
                  </a:txBody>
                  <a:tcPr marL="73152" marR="73152" marT="18288" marB="18288" anchor="ctr">
                    <a:solidFill>
                      <a:srgbClr val="D9770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</a:rPr>
                        <a:t>➜ 优化方向</a:t>
                      </a:r>
                    </a:p>
                  </a:txBody>
                  <a:tcPr marL="73152" marR="73152" marT="18288" marB="18288" anchor="ctr">
                    <a:solidFill>
                      <a:srgbClr val="D97706"/>
                    </a:solidFill>
                  </a:tcPr>
                </a:tc>
              </a:tr>
              <a:tr h="107899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800" b="1">
                          <a:solidFill>
                            <a:srgbClr val="059669"/>
                          </a:solidFill>
                          <a:latin typeface="PingFang SC"/>
                          <a:ea typeface="PingFang SC"/>
                        </a:rPr>
                        <a:t>③ · 问题 1</a:t>
                      </a: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1100" b="1">
                          <a:solidFill>
                            <a:srgbClr val="12283F"/>
                          </a:solidFill>
                          <a:latin typeface="PingFang SC"/>
                          <a:ea typeface="PingFang SC"/>
                        </a:rPr>
                        <a:t>热页判定与保护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50" b="0">
                          <a:solidFill>
                            <a:srgbClr val="1E3A5F"/>
                          </a:solidFill>
                          <a:latin typeface="PingFang SC"/>
                          <a:ea typeface="PingFang SC"/>
                        </a:rPr>
                        <a:t>权限陷阱收割（REFFAULT / MODFAULT）：撤掉页权限，访问即触发陷阱 —— 热页精准可见</a:t>
                      </a:r>
                    </a:p>
                  </a:txBody>
                  <a:tcPr marL="82296" marR="82296" marT="36576" marB="36576" anchor="ctr">
                    <a:solidFill>
                      <a:srgbClr val="EFF6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5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LRU 链表 + 周期扫描，热冷判定靠统计近似 —— 高价值页被误逐（refault）</a:t>
                      </a:r>
                    </a:p>
                  </a:txBody>
                  <a:tcPr marL="82296" marR="82296" marT="36576" marB="36576" anchor="ctr">
                    <a:solidFill>
                      <a:srgbClr val="FFF7E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0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硬件辅助精准识别 vs 软件统计近似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50" b="1">
                          <a:solidFill>
                            <a:srgbClr val="B45309"/>
                          </a:solidFill>
                          <a:latin typeface="PingFang SC"/>
                          <a:ea typeface="PingFang SC"/>
                        </a:rPr>
                        <a:t>➜ </a:t>
                      </a:r>
                      <a:r>
                        <a:rPr sz="950" b="1">
                          <a:solidFill>
                            <a:srgbClr val="B45309"/>
                          </a:solidFill>
                          <a:latin typeface="PingFang SC"/>
                          <a:ea typeface="PingFang SC"/>
                        </a:rPr>
                        <a:t>访问痕迹式热页识别</a:t>
                      </a:r>
                    </a:p>
                  </a:txBody>
                  <a:tcPr marL="82296" marR="82296" marT="36576" marB="36576" anchor="ctr">
                    <a:solidFill>
                      <a:srgbClr val="FDEBD0"/>
                    </a:solidFill>
                  </a:tcPr>
                </a:tc>
              </a:tr>
              <a:tr h="107899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800" b="1">
                          <a:solidFill>
                            <a:srgbClr val="059669"/>
                          </a:solidFill>
                          <a:latin typeface="PingFang SC"/>
                          <a:ea typeface="PingFang SC"/>
                        </a:rPr>
                        <a:t>③ · 问题 2</a:t>
                      </a: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1100" b="1">
                          <a:solidFill>
                            <a:srgbClr val="12283F"/>
                          </a:solidFill>
                          <a:latin typeface="PingFang SC"/>
                          <a:ea typeface="PingFang SC"/>
                        </a:rPr>
                        <a:t>回收异步化与水位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50" b="0">
                          <a:solidFill>
                            <a:srgbClr val="1E3A5F"/>
                          </a:solidFill>
                          <a:latin typeface="PingFang SC"/>
                          <a:ea typeface="PingFang SC"/>
                        </a:rPr>
                        <a:t>匿名页压缩（compressor）+ jetsam 前置，文件页换出走后台 pager —— 申请路径几乎不同步回收</a:t>
                      </a:r>
                    </a:p>
                  </a:txBody>
                  <a:tcPr marL="82296" marR="82296" marT="36576" marB="36576" anchor="ctr">
                    <a:solidFill>
                      <a:srgbClr val="EFF6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5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内存不足触发 direct reclaim，申请任务在关键路径上同步回收（瀑布图 56% 环节）</a:t>
                      </a:r>
                    </a:p>
                  </a:txBody>
                  <a:tcPr marL="82296" marR="82296" marT="36576" marB="36576" anchor="ctr">
                    <a:solidFill>
                      <a:srgbClr val="FFF7E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0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压力处理离申请路径的远近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50" b="1">
                          <a:solidFill>
                            <a:srgbClr val="B45309"/>
                          </a:solidFill>
                          <a:latin typeface="PingFang SC"/>
                          <a:ea typeface="PingFang SC"/>
                        </a:rPr>
                        <a:t>➜ </a:t>
                      </a:r>
                      <a:r>
                        <a:rPr sz="950" b="1">
                          <a:solidFill>
                            <a:srgbClr val="B45309"/>
                          </a:solidFill>
                          <a:latin typeface="PingFang SC"/>
                          <a:ea typeface="PingFang SC"/>
                        </a:rPr>
                        <a:t>回收异步化 · 压力前置</a:t>
                      </a:r>
                    </a:p>
                  </a:txBody>
                  <a:tcPr marL="82296" marR="82296" marT="36576" marB="36576" anchor="ctr">
                    <a:solidFill>
                      <a:srgbClr val="FDEBD0"/>
                    </a:solidFill>
                  </a:tcPr>
                </a:tc>
              </a:tr>
              <a:tr h="107899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800" b="1">
                          <a:solidFill>
                            <a:srgbClr val="059669"/>
                          </a:solidFill>
                          <a:latin typeface="PingFang SC"/>
                          <a:ea typeface="PingFang SC"/>
                        </a:rPr>
                        <a:t>③ · 问题 3</a:t>
                      </a: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sz="1100" b="1">
                          <a:solidFill>
                            <a:srgbClr val="12283F"/>
                          </a:solidFill>
                          <a:latin typeface="PingFang SC"/>
                          <a:ea typeface="PingFang SC"/>
                        </a:rPr>
                        <a:t>共享页反映射组织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50" b="0">
                          <a:solidFill>
                            <a:srgbClr val="1E3A5F"/>
                          </a:solidFill>
                          <a:latin typeface="PingFang SC"/>
                          <a:ea typeface="PingFang SC"/>
                        </a:rPr>
                        <a:t>每页 pv 链（PVEP 状态机）+ 页表页粒度 ptd_info —— 可按页表页批量跟踪 / 摘除</a:t>
                      </a:r>
                    </a:p>
                  </a:txBody>
                  <a:tcPr marL="82296" marR="82296" marT="36576" marB="36576" anchor="ctr">
                    <a:solidFill>
                      <a:srgbClr val="EFF6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5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对象级 rmap：mapcnt&gt;1 沿树遍历、逐 PTE 摘除 —— 页越热共享越广，单价越高</a:t>
                      </a:r>
                    </a:p>
                  </a:txBody>
                  <a:tcPr marL="82296" marR="82296" marT="36576" marB="36576" anchor="ctr">
                    <a:solidFill>
                      <a:srgbClr val="FFF7E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0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页级链 + 批量粒度 vs 对象级树 + 逐个摘除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50" b="1">
                          <a:solidFill>
                            <a:srgbClr val="B45309"/>
                          </a:solidFill>
                          <a:latin typeface="PingFang SC"/>
                          <a:ea typeface="PingFang SC"/>
                        </a:rPr>
                        <a:t>➜ </a:t>
                      </a:r>
                      <a:r>
                        <a:rPr sz="950" b="1">
                          <a:solidFill>
                            <a:srgbClr val="B45309"/>
                          </a:solidFill>
                          <a:latin typeface="PingFang SC"/>
                          <a:ea typeface="PingFang SC"/>
                        </a:rPr>
                        <a:t>映射摘除批量化（页表页粒度）</a:t>
                      </a:r>
                    </a:p>
                  </a:txBody>
                  <a:tcPr marL="82296" marR="82296" marT="36576" marB="36576" anchor="ctr">
                    <a:solidFill>
                      <a:srgbClr val="FDEBD0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1480" y="4846320"/>
            <a:ext cx="2551176" cy="530352"/>
          </a:xfrm>
          <a:prstGeom prst="roundRect">
            <a:avLst>
              <a:gd name="adj" fmla="val 16000"/>
            </a:avLst>
          </a:prstGeom>
          <a:solidFill>
            <a:srgbClr val="ECFDF5"/>
          </a:solidFill>
          <a:ln w="9525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059669"/>
                </a:solidFill>
                <a:latin typeface="PingFang SC"/>
                <a:ea typeface="PingFang SC"/>
              </a:rPr>
              <a:t>③ 提出对比点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017520" y="5001768"/>
            <a:ext cx="292608" cy="219456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3346704" y="4846320"/>
            <a:ext cx="2551176" cy="530352"/>
          </a:xfrm>
          <a:prstGeom prst="roundRect">
            <a:avLst>
              <a:gd name="adj" fmla="val 16000"/>
            </a:avLst>
          </a:prstGeom>
          <a:solidFill>
            <a:srgbClr val="FFF7ED"/>
          </a:solidFill>
          <a:ln w="9525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D97706"/>
                </a:solidFill>
                <a:latin typeface="PingFang SC"/>
                <a:ea typeface="PingFang SC"/>
              </a:rPr>
              <a:t>④ 差异点 × 机制归因（本页）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952744" y="5001768"/>
            <a:ext cx="292608" cy="219456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281928" y="4846320"/>
            <a:ext cx="2551176" cy="530352"/>
          </a:xfrm>
          <a:prstGeom prst="roundRect">
            <a:avLst>
              <a:gd name="adj" fmla="val 16000"/>
            </a:avLst>
          </a:prstGeom>
          <a:solidFill>
            <a:srgbClr val="FFF7ED"/>
          </a:solidFill>
          <a:ln w="9525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D97706"/>
                </a:solidFill>
                <a:latin typeface="PingFang SC"/>
                <a:ea typeface="PingFang SC"/>
              </a:rPr>
              <a:t>优化方向 × 3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8887968" y="5001768"/>
            <a:ext cx="292608" cy="219456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217151" y="4846320"/>
            <a:ext cx="2551176" cy="530352"/>
          </a:xfrm>
          <a:prstGeom prst="roundRect">
            <a:avLst>
              <a:gd name="adj" fmla="val 16000"/>
            </a:avLst>
          </a:prstGeom>
          <a:solidFill>
            <a:srgbClr val="F5F3FF"/>
          </a:solidFill>
          <a:ln w="9525">
            <a:solidFill>
              <a:srgbClr val="7C3A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50" b="1">
                <a:solidFill>
                  <a:srgbClr val="7C3AED"/>
                </a:solidFill>
                <a:latin typeface="PingFang SC"/>
                <a:ea typeface="PingFang SC"/>
              </a:rPr>
              <a:t>⑤ 可行性验证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" y="5870448"/>
            <a:ext cx="11365992" cy="402336"/>
          </a:xfrm>
          <a:prstGeom prst="roundRect">
            <a:avLst>
              <a:gd name="adj" fmla="val 50000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D97706"/>
                </a:solidFill>
                <a:latin typeface="PingFang SC"/>
                <a:ea typeface="PingFang SC"/>
              </a:rPr>
              <a:t>产出 ▸ </a:t>
            </a:r>
            <a:r>
              <a:rPr sz="1200" b="0">
                <a:solidFill>
                  <a:srgbClr val="22374E"/>
                </a:solidFill>
                <a:latin typeface="PingFang SC"/>
                <a:ea typeface="PingFang SC"/>
              </a:rPr>
              <a:t>优化方向清单：热页识别精准化 · 回收异步化与压力前置 · 映射摘除批量化 —— 阶段 ⑤ 可行性验证的直接输入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11480" y="182880"/>
            <a:ext cx="384048" cy="384048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1500" b="1">
                <a:solidFill>
                  <a:srgbClr val="FFFFFF"/>
                </a:solidFill>
                <a:latin typeface="PingFang SC"/>
                <a:ea typeface="PingFang SC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B2545"/>
                </a:solidFill>
                <a:latin typeface="PingFang SC"/>
                <a:ea typeface="PingFang SC"/>
              </a:rPr>
              <a:t>可行性验证 · 自动化验证 Agent 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37744"/>
            <a:ext cx="36393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7C3AED"/>
                </a:solidFill>
                <a:latin typeface="PingFang SC"/>
                <a:ea typeface="PingFang SC"/>
              </a:rPr>
              <a:t>值不值得做？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8368"/>
            <a:ext cx="1136599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B"/>
                </a:solidFill>
                <a:latin typeface="PingFang SC"/>
                <a:ea typeface="PingFang SC"/>
              </a:rPr>
              <a:t>优化思路交给 agent：读源码 · 改代码 · 编译 · 定制用例 · 自验证 · 出对比 —— 人只负责判断结论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51560"/>
            <a:ext cx="2103120" cy="2148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84632" y="1106424"/>
            <a:ext cx="1956816" cy="45720"/>
          </a:xfrm>
          <a:prstGeom prst="round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658368" cy="237744"/>
          </a:xfrm>
          <a:prstGeom prst="round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900" b="1">
                <a:solidFill>
                  <a:srgbClr val="FFFFFF"/>
                </a:solidFill>
                <a:latin typeface="PingFang SC"/>
                <a:ea typeface="PingFang SC"/>
              </a:rPr>
              <a:t>输入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1517904"/>
            <a:ext cx="17830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2283F"/>
                </a:solidFill>
                <a:latin typeface="PingFang SC"/>
                <a:ea typeface="PingFang SC"/>
              </a:rPr>
              <a:t>优化思路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865376"/>
            <a:ext cx="1737360" cy="274320"/>
          </a:xfrm>
          <a:prstGeom prst="roundRect">
            <a:avLst>
              <a:gd name="adj" fmla="val 50000"/>
            </a:avLst>
          </a:prstGeom>
          <a:solidFill>
            <a:srgbClr val="F5F3FF"/>
          </a:solidFill>
          <a:ln w="9525">
            <a:solidFill>
              <a:srgbClr val="DDD3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800" b="1">
                <a:solidFill>
                  <a:srgbClr val="7C3AED"/>
                </a:solidFill>
                <a:latin typeface="PingFang SC"/>
                <a:ea typeface="PingFang SC"/>
              </a:rPr>
              <a:t>热页识别精准化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2249424"/>
            <a:ext cx="1737360" cy="274320"/>
          </a:xfrm>
          <a:prstGeom prst="roundRect">
            <a:avLst>
              <a:gd name="adj" fmla="val 50000"/>
            </a:avLst>
          </a:prstGeom>
          <a:solidFill>
            <a:srgbClr val="F5F3FF"/>
          </a:solidFill>
          <a:ln w="9525">
            <a:solidFill>
              <a:srgbClr val="DDD3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800" b="1">
                <a:solidFill>
                  <a:srgbClr val="7C3AED"/>
                </a:solidFill>
                <a:latin typeface="PingFang SC"/>
                <a:ea typeface="PingFang SC"/>
              </a:rPr>
              <a:t>回收异步化 · 压力前置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2633472"/>
            <a:ext cx="1737360" cy="274320"/>
          </a:xfrm>
          <a:prstGeom prst="roundRect">
            <a:avLst>
              <a:gd name="adj" fmla="val 50000"/>
            </a:avLst>
          </a:prstGeom>
          <a:solidFill>
            <a:srgbClr val="F5F3FF"/>
          </a:solidFill>
          <a:ln w="9525">
            <a:solidFill>
              <a:srgbClr val="DDD3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800" b="1">
                <a:solidFill>
                  <a:srgbClr val="7C3AED"/>
                </a:solidFill>
                <a:latin typeface="PingFang SC"/>
                <a:ea typeface="PingFang SC"/>
              </a:rPr>
              <a:t>映射摘除批量化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2944368"/>
            <a:ext cx="17830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来自阶段 ④ 的方向清单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606040" y="1965960"/>
            <a:ext cx="365760" cy="310896"/>
          </a:xfrm>
          <a:prstGeom prst="rightArrow">
            <a:avLst/>
          </a:prstGeom>
          <a:solidFill>
            <a:srgbClr val="93A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035808" y="1051560"/>
            <a:ext cx="8741664" cy="2148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108960" y="1106424"/>
            <a:ext cx="8595360" cy="45720"/>
          </a:xfrm>
          <a:prstGeom prst="round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18688" y="1170432"/>
            <a:ext cx="5943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自动化验证 Agent 框架 · 一条龙执行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921240" y="1188720"/>
            <a:ext cx="1737360" cy="219456"/>
          </a:xfrm>
          <a:prstGeom prst="roundRect">
            <a:avLst/>
          </a:prstGeom>
          <a:solidFill>
            <a:srgbClr val="F5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50" b="1">
                <a:solidFill>
                  <a:srgbClr val="7C3AED"/>
                </a:solidFill>
                <a:latin typeface="PingFang SC"/>
                <a:ea typeface="PingFang SC"/>
              </a:rPr>
              <a:t>人只判断结论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18688" y="1517904"/>
            <a:ext cx="1536192" cy="1335024"/>
          </a:xfrm>
          <a:prstGeom prst="roundRect">
            <a:avLst>
              <a:gd name="adj" fmla="val 8000"/>
            </a:avLst>
          </a:prstGeom>
          <a:solidFill>
            <a:srgbClr val="F9F7FE"/>
          </a:solidFill>
          <a:ln w="9525">
            <a:solidFill>
              <a:srgbClr val="E4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474720" y="1719072"/>
            <a:ext cx="566928" cy="4114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474720" y="1828800"/>
            <a:ext cx="402336" cy="4114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474720" y="1938528"/>
            <a:ext cx="493776" cy="4114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187952" y="1691640"/>
            <a:ext cx="100584" cy="100584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273552" y="2139696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2283F"/>
                </a:solidFill>
                <a:latin typeface="PingFang SC"/>
                <a:ea typeface="PingFang SC"/>
              </a:rPr>
              <a:t>读源码 · 定位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73552" y="2359152"/>
            <a:ext cx="142646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理解现有实现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锁定改动点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64024" y="2066543"/>
            <a:ext cx="1645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93A9C0"/>
                </a:solidFill>
                <a:latin typeface="PingFang SC"/>
                <a:ea typeface="PingFang SC"/>
              </a:rPr>
              <a:t>➜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919472" y="1517904"/>
            <a:ext cx="1536192" cy="1335024"/>
          </a:xfrm>
          <a:prstGeom prst="roundRect">
            <a:avLst>
              <a:gd name="adj" fmla="val 8000"/>
            </a:avLst>
          </a:prstGeom>
          <a:solidFill>
            <a:srgbClr val="F9F7FE"/>
          </a:solidFill>
          <a:ln w="9525">
            <a:solidFill>
              <a:srgbClr val="E4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175504" y="1737360"/>
            <a:ext cx="493776" cy="41148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175504" y="1752904"/>
            <a:ext cx="493776" cy="10972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175504" y="1920240"/>
            <a:ext cx="640080" cy="41148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5925312" y="1828800"/>
            <a:ext cx="146304" cy="146304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800" b="1">
                <a:solidFill>
                  <a:srgbClr val="FFFFFF"/>
                </a:solidFill>
                <a:latin typeface="PingFang SC"/>
                <a:ea typeface="PingFang SC"/>
              </a:rPr>
              <a:t>+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74336" y="2139696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2283F"/>
                </a:solidFill>
                <a:latin typeface="PingFang SC"/>
                <a:ea typeface="PingFang SC"/>
              </a:rPr>
              <a:t>实施优化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74336" y="2359152"/>
            <a:ext cx="142646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按优化思路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修改代码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64808" y="2066543"/>
            <a:ext cx="1645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93A9C0"/>
                </a:solidFill>
                <a:latin typeface="PingFang SC"/>
                <a:ea typeface="PingFang SC"/>
              </a:rPr>
              <a:t>➜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20256" y="1517904"/>
            <a:ext cx="1536192" cy="1335024"/>
          </a:xfrm>
          <a:prstGeom prst="roundRect">
            <a:avLst>
              <a:gd name="adj" fmla="val 8000"/>
            </a:avLst>
          </a:prstGeom>
          <a:solidFill>
            <a:srgbClr val="F9F7FE"/>
          </a:solidFill>
          <a:ln w="9525">
            <a:solidFill>
              <a:srgbClr val="E4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876288" y="1682496"/>
            <a:ext cx="1060704" cy="38404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4B5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967728" y="1755648"/>
            <a:ext cx="228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7C3AED"/>
                </a:solidFill>
                <a:latin typeface="PingFang SC"/>
                <a:ea typeface="PingFang SC"/>
              </a:rPr>
              <a:t>›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278624" y="1883664"/>
            <a:ext cx="512064" cy="4572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675120" y="2139696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2283F"/>
                </a:solidFill>
                <a:latin typeface="PingFang SC"/>
                <a:ea typeface="PingFang SC"/>
              </a:rPr>
              <a:t>自动编译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75120" y="2359152"/>
            <a:ext cx="142646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构建模块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与镜像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65592" y="2066543"/>
            <a:ext cx="1645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93A9C0"/>
                </a:solidFill>
                <a:latin typeface="PingFang SC"/>
                <a:ea typeface="PingFang SC"/>
              </a:rPr>
              <a:t>➜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321040" y="1517904"/>
            <a:ext cx="1536192" cy="1335024"/>
          </a:xfrm>
          <a:prstGeom prst="roundRect">
            <a:avLst>
              <a:gd name="adj" fmla="val 8000"/>
            </a:avLst>
          </a:prstGeom>
          <a:solidFill>
            <a:srgbClr val="F9F7FE"/>
          </a:solidFill>
          <a:ln w="9525">
            <a:solidFill>
              <a:srgbClr val="E4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8595360" y="1719072"/>
            <a:ext cx="146304" cy="146304"/>
          </a:xfrm>
          <a:prstGeom prst="round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650" b="1">
                <a:solidFill>
                  <a:srgbClr val="FFFFFF"/>
                </a:solidFill>
                <a:latin typeface="PingFang SC"/>
                <a:ea typeface="PingFang SC"/>
              </a:rPr>
              <a:t>✓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823960" y="1769363"/>
            <a:ext cx="384048" cy="4572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8595360" y="1920240"/>
            <a:ext cx="146304" cy="146304"/>
          </a:xfrm>
          <a:prstGeom prst="round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650" b="1">
                <a:solidFill>
                  <a:srgbClr val="FFFFFF"/>
                </a:solidFill>
                <a:latin typeface="PingFang SC"/>
                <a:ea typeface="PingFang SC"/>
              </a:rPr>
              <a:t>✓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823960" y="1970532"/>
            <a:ext cx="274320" cy="4572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375904" y="2139696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2283F"/>
                </a:solidFill>
                <a:latin typeface="PingFang SC"/>
                <a:ea typeface="PingFang SC"/>
              </a:rPr>
              <a:t>用例生成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75904" y="2359152"/>
            <a:ext cx="142646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按思路定制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验证用例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866376" y="2066543"/>
            <a:ext cx="1645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93A9C0"/>
                </a:solidFill>
                <a:latin typeface="PingFang SC"/>
                <a:ea typeface="PingFang SC"/>
              </a:rPr>
              <a:t>➜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0021824" y="1517904"/>
            <a:ext cx="1536192" cy="1335024"/>
          </a:xfrm>
          <a:prstGeom prst="roundRect">
            <a:avLst>
              <a:gd name="adj" fmla="val 8000"/>
            </a:avLst>
          </a:prstGeom>
          <a:solidFill>
            <a:srgbClr val="F9F7FE"/>
          </a:solidFill>
          <a:ln w="9525">
            <a:solidFill>
              <a:srgbClr val="E4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05872" y="1719072"/>
            <a:ext cx="118872" cy="347472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808208" y="1883664"/>
            <a:ext cx="118872" cy="18288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Isosceles Triangle 52"/>
          <p:cNvSpPr/>
          <p:nvPr/>
        </p:nvSpPr>
        <p:spPr>
          <a:xfrm rot="10800000">
            <a:off x="10780776" y="1719072"/>
            <a:ext cx="173736" cy="118872"/>
          </a:xfrm>
          <a:prstGeom prst="triangle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76688" y="2139696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2283F"/>
                </a:solidFill>
                <a:latin typeface="PingFang SC"/>
                <a:ea typeface="PingFang SC"/>
              </a:rPr>
              <a:t>验证 · 对比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076688" y="2359152"/>
            <a:ext cx="142646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自验证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before / after</a:t>
            </a:r>
          </a:p>
        </p:txBody>
      </p:sp>
      <p:sp>
        <p:nvSpPr>
          <p:cNvPr id="56" name="Freeform 55"/>
          <p:cNvSpPr/>
          <p:nvPr/>
        </p:nvSpPr>
        <p:spPr>
          <a:xfrm>
            <a:off x="5687568" y="2852928"/>
            <a:ext cx="5102352" cy="146304"/>
          </a:xfrm>
          <a:custGeom>
            <a:avLst/>
            <a:gdLst/>
            <a:ahLst/>
            <a:cxnLst/>
            <a:rect l="l" t="t" r="r" b="b"/>
            <a:pathLst>
              <a:path w="5102352" h="146304">
                <a:moveTo>
                  <a:pt x="5102352" y="0"/>
                </a:moveTo>
                <a:lnTo>
                  <a:pt x="5102352" y="146304"/>
                </a:lnTo>
                <a:lnTo>
                  <a:pt x="0" y="146304"/>
                </a:lnTo>
                <a:lnTo>
                  <a:pt x="0" y="54864"/>
                </a:lnTo>
              </a:path>
            </a:pathLst>
          </a:custGeom>
          <a:noFill/>
          <a:ln w="15875">
            <a:solidFill>
              <a:srgbClr val="7C3AE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Up Arrow 56"/>
          <p:cNvSpPr/>
          <p:nvPr/>
        </p:nvSpPr>
        <p:spPr>
          <a:xfrm>
            <a:off x="5614416" y="2798064"/>
            <a:ext cx="146304" cy="109728"/>
          </a:xfrm>
          <a:prstGeom prst="upArrow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035040" y="3026664"/>
            <a:ext cx="42062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7C3AED"/>
                </a:solidFill>
                <a:latin typeface="PingFang SC"/>
                <a:ea typeface="PingFang SC"/>
              </a:rPr>
              <a:t>验证未通过 / 收益不足 ▸ agent 带对比数据回炉迭代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411480" y="3383280"/>
            <a:ext cx="11365992" cy="12984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484632" y="3438144"/>
            <a:ext cx="11219688" cy="45720"/>
          </a:xfrm>
          <a:prstGeom prst="round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4360" y="3502152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2283F"/>
                </a:solidFill>
                <a:latin typeface="PingFang SC"/>
                <a:ea typeface="PingFang SC"/>
              </a:rPr>
              <a:t>验证输出 · 优化前后对比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183879" y="3502152"/>
            <a:ext cx="3520440" cy="219456"/>
          </a:xfrm>
          <a:prstGeom prst="roundRect">
            <a:avLst/>
          </a:prstGeom>
          <a:solidFill>
            <a:srgbClr val="F5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750" b="1">
                <a:solidFill>
                  <a:srgbClr val="7C3AED"/>
                </a:solidFill>
                <a:latin typeface="PingFang SC"/>
                <a:ea typeface="PingFang SC"/>
              </a:rPr>
              <a:t>示意 · 针对「回收异步化」思路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77240" y="3749039"/>
            <a:ext cx="237744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5B6B7B"/>
                </a:solidFill>
                <a:latin typeface="PingFang SC"/>
                <a:ea typeface="PingFang SC"/>
              </a:rPr>
              <a:t>灰 = 优化前 · 紫 = 优化后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7240" y="3899915"/>
            <a:ext cx="1965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475A"/>
                </a:solidFill>
                <a:latin typeface="PingFang SC"/>
                <a:ea typeface="PingFang SC"/>
              </a:rPr>
              <a:t>申请时延 P99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926080" y="3931920"/>
            <a:ext cx="6766560" cy="82296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2926080" y="4032504"/>
            <a:ext cx="2980944" cy="82296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747504" y="3886200"/>
            <a:ext cx="6858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80ms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961888" y="3986783"/>
            <a:ext cx="6858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7C3AED"/>
                </a:solidFill>
                <a:latin typeface="PingFang SC"/>
                <a:ea typeface="PingFang SC"/>
              </a:rPr>
              <a:t>45ms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0561320" y="3936491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800" b="1">
                <a:solidFill>
                  <a:srgbClr val="059669"/>
                </a:solidFill>
                <a:latin typeface="PingFang SC"/>
                <a:ea typeface="PingFang SC"/>
              </a:rPr>
              <a:t>▼ 44%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7240" y="4155948"/>
            <a:ext cx="1965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475A"/>
                </a:solidFill>
                <a:latin typeface="PingFang SC"/>
                <a:ea typeface="PingFang SC"/>
              </a:rPr>
              <a:t>refault 率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926080" y="4187952"/>
            <a:ext cx="6766560" cy="82296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2926080" y="4288536"/>
            <a:ext cx="2002536" cy="82296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9747504" y="4142232"/>
            <a:ext cx="6858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8.2%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983479" y="4242816"/>
            <a:ext cx="6858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7C3AED"/>
                </a:solidFill>
                <a:latin typeface="PingFang SC"/>
                <a:ea typeface="PingFang SC"/>
              </a:rPr>
              <a:t>3.1%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10561320" y="4192524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800" b="1">
                <a:solidFill>
                  <a:srgbClr val="059669"/>
                </a:solidFill>
                <a:latin typeface="PingFang SC"/>
                <a:ea typeface="PingFang SC"/>
              </a:rPr>
              <a:t>▼ 62%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77240" y="4411979"/>
            <a:ext cx="1965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475A"/>
                </a:solidFill>
                <a:latin typeface="PingFang SC"/>
                <a:ea typeface="PingFang SC"/>
              </a:rPr>
              <a:t>关键环节占比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926080" y="4443983"/>
            <a:ext cx="6766560" cy="82296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2926080" y="4544568"/>
            <a:ext cx="2651760" cy="82296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9747504" y="4398264"/>
            <a:ext cx="6858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B6B7B"/>
                </a:solidFill>
                <a:latin typeface="PingFang SC"/>
                <a:ea typeface="PingFang SC"/>
              </a:rPr>
              <a:t>56%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632704" y="4498847"/>
            <a:ext cx="6858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7C3AED"/>
                </a:solidFill>
                <a:latin typeface="PingFang SC"/>
                <a:ea typeface="PingFang SC"/>
              </a:rPr>
              <a:t>28%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10561320" y="4448555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/>
            <a:r>
              <a:rPr sz="800" b="1">
                <a:solidFill>
                  <a:srgbClr val="059669"/>
                </a:solidFill>
                <a:latin typeface="PingFang SC"/>
                <a:ea typeface="PingFang SC"/>
              </a:rPr>
              <a:t>▼ 50%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411480" y="4846320"/>
            <a:ext cx="5577840" cy="804672"/>
          </a:xfrm>
          <a:prstGeom prst="roundRect">
            <a:avLst>
              <a:gd name="adj" fmla="val 10000"/>
            </a:avLst>
          </a:prstGeom>
          <a:solidFill>
            <a:srgbClr val="F5F3FF"/>
          </a:solidFill>
          <a:ln w="9525">
            <a:solidFill>
              <a:srgbClr val="7C3A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36576" bIns="36576"/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7C3AED"/>
                </a:solidFill>
                <a:latin typeface="PingFang SC"/>
                <a:ea typeface="PingFang SC"/>
              </a:rPr>
              <a:t>用例跟着思路走 ▸ </a:t>
            </a:r>
            <a:r>
              <a:rPr sz="1000" b="0">
                <a:solidFill>
                  <a:srgbClr val="37475A"/>
                </a:solidFill>
                <a:latin typeface="PingFang SC"/>
                <a:ea typeface="PingFang SC"/>
              </a:rPr>
              <a:t>agent 按优化方向定制用例——改热页判定就造会被误逐的访问模式，改异步回收就压申请路径，验证才有的放矢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6199632" y="4846320"/>
            <a:ext cx="5577840" cy="804672"/>
          </a:xfrm>
          <a:prstGeom prst="roundRect">
            <a:avLst>
              <a:gd name="adj" fmla="val 10000"/>
            </a:avLst>
          </a:prstGeom>
          <a:solidFill>
            <a:srgbClr val="ECFDF5"/>
          </a:solidFill>
          <a:ln w="9525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36576" bIns="36576"/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059669"/>
                </a:solidFill>
                <a:latin typeface="PingFang SC"/>
                <a:ea typeface="PingFang SC"/>
              </a:rPr>
              <a:t>闭环即免费迭代 ▸ </a:t>
            </a:r>
            <a:r>
              <a:rPr sz="1000" b="0">
                <a:solidFill>
                  <a:srgbClr val="37475A"/>
                </a:solidFill>
                <a:latin typeface="PingFang SC"/>
                <a:ea typeface="PingFang SC"/>
              </a:rPr>
              <a:t>验证不过，agent 带着对比数据回炉——收益坐实或被证伪，都不浪费人力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411480" y="5870448"/>
            <a:ext cx="11365992" cy="402336"/>
          </a:xfrm>
          <a:prstGeom prst="roundRect">
            <a:avLst>
              <a:gd name="adj" fmla="val 50000"/>
            </a:avLst>
          </a:prstGeom>
          <a:solidFill>
            <a:srgbClr val="F5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7C3AED"/>
                </a:solidFill>
                <a:latin typeface="PingFang SC"/>
                <a:ea typeface="PingFang SC"/>
              </a:rPr>
              <a:t>产出 ▸ </a:t>
            </a:r>
            <a:r>
              <a:rPr sz="1200" b="0">
                <a:solidFill>
                  <a:srgbClr val="22374E"/>
                </a:solidFill>
                <a:latin typeface="PingFang SC"/>
                <a:ea typeface="PingFang SC"/>
              </a:rPr>
              <a:t>优化前后对比报告：收益坐实 → 落地；收益不足 → 回炉或放弃 —— 五阶段方法论闭环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01168"/>
            <a:ext cx="9144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B2545"/>
                </a:solidFill>
                <a:latin typeface="PingFang SC"/>
                <a:ea typeface="PingFang SC"/>
              </a:rPr>
              <a:t>五个阶段，五个问题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621792"/>
            <a:ext cx="11338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B"/>
                </a:solidFill>
                <a:latin typeface="PingFang SC"/>
                <a:ea typeface="PingFang SC"/>
              </a:rPr>
              <a:t>每个阶段只回答一个问题；上一阶段的产出，就是下一阶段的输入。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11480" y="1051560"/>
          <a:ext cx="11365992" cy="4956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4480"/>
                <a:gridCol w="2377440"/>
                <a:gridCol w="4480560"/>
                <a:gridCol w="2953512"/>
              </a:tblGrid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</a:rPr>
                        <a:t>阶段</a:t>
                      </a:r>
                    </a:p>
                  </a:txBody>
                  <a:tcPr marL="82296" marR="82296" marT="45720" marB="45720" anchor="ctr">
                    <a:solidFill>
                      <a:srgbClr val="0B254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</a:rPr>
                        <a:t>回答的问题</a:t>
                      </a:r>
                    </a:p>
                  </a:txBody>
                  <a:tcPr marL="82296" marR="82296" marT="45720" marB="45720" anchor="ctr">
                    <a:solidFill>
                      <a:srgbClr val="0B254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</a:rPr>
                        <a:t>关键动作</a:t>
                      </a:r>
                    </a:p>
                  </a:txBody>
                  <a:tcPr marL="82296" marR="82296" marT="45720" marB="45720" anchor="ctr">
                    <a:solidFill>
                      <a:srgbClr val="0B254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</a:rPr>
                        <a:t>产出</a:t>
                      </a:r>
                    </a:p>
                  </a:txBody>
                  <a:tcPr marL="82296" marR="82296" marT="45720" marB="45720" anchor="ctr">
                    <a:solidFill>
                      <a:srgbClr val="0B2545"/>
                    </a:solidFill>
                  </a:tcPr>
                </a:tc>
              </a:tr>
              <a:tr h="877824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200" b="1">
                          <a:solidFill>
                            <a:srgbClr val="2563EB"/>
                          </a:solidFill>
                          <a:latin typeface="PingFang SC"/>
                          <a:ea typeface="PingFang SC"/>
                        </a:rPr>
                        <a:t>① 场景建模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1">
                          <a:solidFill>
                            <a:srgbClr val="2563EB"/>
                          </a:solidFill>
                          <a:latin typeface="PingFang SC"/>
                          <a:ea typeface="PingFang SC"/>
                        </a:rPr>
                        <a:t>测什么才有代表性？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从商用体验提取典型场景与用户痛点；固化为可复现、可重复执行的负载模型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1">
                          <a:solidFill>
                            <a:srgbClr val="2563EB"/>
                          </a:solidFill>
                          <a:latin typeface="PingFang SC"/>
                          <a:ea typeface="PingFang SC"/>
                        </a:rPr>
                        <a:t>▸ </a:t>
                      </a:r>
                      <a:r>
                        <a:rPr sz="1050" b="0">
                          <a:solidFill>
                            <a:srgbClr val="22374E"/>
                          </a:solidFill>
                          <a:latin typeface="PingFang SC"/>
                          <a:ea typeface="PingFang SC"/>
                        </a:rPr>
                        <a:t>可重复执行的负载模型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200" b="1">
                          <a:solidFill>
                            <a:srgbClr val="0891B2"/>
                          </a:solidFill>
                          <a:latin typeface="PingFang SC"/>
                          <a:ea typeface="PingFang SC"/>
                        </a:rPr>
                        <a:t>① 趋势量化</a:t>
                      </a:r>
                    </a:p>
                  </a:txBody>
                  <a:tcPr marL="82296" marR="82296" marT="45720" marB="45720" anchor="ctr">
                    <a:solidFill>
                      <a:srgbClr val="F7FAF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1">
                          <a:solidFill>
                            <a:srgbClr val="0891B2"/>
                          </a:solidFill>
                          <a:latin typeface="PingFang SC"/>
                          <a:ea typeface="PingFang SC"/>
                        </a:rPr>
                        <a:t>执行中内存到底怎么变？</a:t>
                      </a:r>
                    </a:p>
                  </a:txBody>
                  <a:tcPr marL="82296" marR="82296" marT="45720" marB="45720" anchor="ctr">
                    <a:solidFill>
                      <a:srgbClr val="F7FAF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白盒方式逐时刻采集内存统计信息；变化趋势与模型执行阶段精确对齐</a:t>
                      </a:r>
                    </a:p>
                  </a:txBody>
                  <a:tcPr marL="82296" marR="82296" marT="45720" marB="45720" anchor="ctr">
                    <a:solidFill>
                      <a:srgbClr val="F7FAF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1">
                          <a:solidFill>
                            <a:srgbClr val="0891B2"/>
                          </a:solidFill>
                          <a:latin typeface="PingFang SC"/>
                          <a:ea typeface="PingFang SC"/>
                        </a:rPr>
                        <a:t>▸ </a:t>
                      </a:r>
                      <a:r>
                        <a:rPr sz="1050" b="0">
                          <a:solidFill>
                            <a:srgbClr val="22374E"/>
                          </a:solidFill>
                          <a:latin typeface="PingFang SC"/>
                          <a:ea typeface="PingFang SC"/>
                        </a:rPr>
                        <a:t>全程内存变化趋势曲线</a:t>
                      </a:r>
                    </a:p>
                  </a:txBody>
                  <a:tcPr marL="82296" marR="82296" marT="45720" marB="45720" anchor="ctr">
                    <a:solidFill>
                      <a:srgbClr val="F7FAFD"/>
                    </a:solidFill>
                  </a:tcPr>
                </a:tc>
              </a:tr>
              <a:tr h="877824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200" b="1">
                          <a:solidFill>
                            <a:srgbClr val="059669"/>
                          </a:solidFill>
                          <a:latin typeface="PingFang SC"/>
                          <a:ea typeface="PingFang SC"/>
                        </a:rPr>
                        <a:t>① 瓶颈定位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1">
                          <a:solidFill>
                            <a:srgbClr val="059669"/>
                          </a:solidFill>
                          <a:latin typeface="PingFang SC"/>
                          <a:ea typeface="PingFang SC"/>
                        </a:rPr>
                        <a:t>问题出在哪？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识别异常段：尖峰 / 持续增长 / 平台期 / 抖动；异常归因到具体流程与机制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1">
                          <a:solidFill>
                            <a:srgbClr val="059669"/>
                          </a:solidFill>
                          <a:latin typeface="PingFang SC"/>
                          <a:ea typeface="PingFang SC"/>
                        </a:rPr>
                        <a:t>▸ </a:t>
                      </a:r>
                      <a:r>
                        <a:rPr sz="1050" b="0">
                          <a:solidFill>
                            <a:srgbClr val="22374E"/>
                          </a:solidFill>
                          <a:latin typeface="PingFang SC"/>
                          <a:ea typeface="PingFang SC"/>
                        </a:rPr>
                        <a:t>关键路径与具体结论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200" b="1">
                          <a:solidFill>
                            <a:srgbClr val="D97706"/>
                          </a:solidFill>
                          <a:latin typeface="PingFang SC"/>
                          <a:ea typeface="PingFang SC"/>
                        </a:rPr>
                        <a:t>① 差异分析</a:t>
                      </a:r>
                    </a:p>
                  </a:txBody>
                  <a:tcPr marL="82296" marR="82296" marT="45720" marB="45720" anchor="ctr">
                    <a:solidFill>
                      <a:srgbClr val="F7FAF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1">
                          <a:solidFill>
                            <a:srgbClr val="D97706"/>
                          </a:solidFill>
                          <a:latin typeface="PingFang SC"/>
                          <a:ea typeface="PingFang SC"/>
                        </a:rPr>
                        <a:t>别人为什么没这个问题？</a:t>
                      </a:r>
                    </a:p>
                  </a:txBody>
                  <a:tcPr marL="82296" marR="82296" marT="45720" marB="45720" anchor="ctr">
                    <a:solidFill>
                      <a:srgbClr val="F7FAF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针对瓶颈对应流程做竞品横向对比；将做法差异转化为优化点</a:t>
                      </a:r>
                    </a:p>
                  </a:txBody>
                  <a:tcPr marL="82296" marR="82296" marT="45720" marB="45720" anchor="ctr">
                    <a:solidFill>
                      <a:srgbClr val="F7FAF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1">
                          <a:solidFill>
                            <a:srgbClr val="D97706"/>
                          </a:solidFill>
                          <a:latin typeface="PingFang SC"/>
                          <a:ea typeface="PingFang SC"/>
                        </a:rPr>
                        <a:t>▸ </a:t>
                      </a:r>
                      <a:r>
                        <a:rPr sz="1050" b="0">
                          <a:solidFill>
                            <a:srgbClr val="22374E"/>
                          </a:solidFill>
                          <a:latin typeface="PingFang SC"/>
                          <a:ea typeface="PingFang SC"/>
                        </a:rPr>
                        <a:t>差异点与优化点清单</a:t>
                      </a:r>
                    </a:p>
                  </a:txBody>
                  <a:tcPr marL="82296" marR="82296" marT="45720" marB="45720" anchor="ctr">
                    <a:solidFill>
                      <a:srgbClr val="F7FAFD"/>
                    </a:solidFill>
                  </a:tcPr>
                </a:tc>
              </a:tr>
              <a:tr h="877824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200" b="1">
                          <a:solidFill>
                            <a:srgbClr val="7C3AED"/>
                          </a:solidFill>
                          <a:latin typeface="PingFang SC"/>
                          <a:ea typeface="PingFang SC"/>
                        </a:rPr>
                        <a:t>① 可行性验证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1">
                          <a:solidFill>
                            <a:srgbClr val="7C3AED"/>
                          </a:solidFill>
                          <a:latin typeface="PingFang SC"/>
                          <a:ea typeface="PingFang SC"/>
                        </a:rPr>
                        <a:t>值不值得做？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0">
                          <a:solidFill>
                            <a:srgbClr val="37475A"/>
                          </a:solidFill>
                          <a:latin typeface="PingFang SC"/>
                          <a:ea typeface="PingFang SC"/>
                        </a:rPr>
                        <a:t>agent 自动改码 · 编译 · 验证一条龙；按思路定制用例，输出优化前后对比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sz="1050" b="1">
                          <a:solidFill>
                            <a:srgbClr val="7C3AED"/>
                          </a:solidFill>
                          <a:latin typeface="PingFang SC"/>
                          <a:ea typeface="PingFang SC"/>
                        </a:rPr>
                        <a:t>▸ </a:t>
                      </a:r>
                      <a:r>
                        <a:rPr sz="1050" b="0">
                          <a:solidFill>
                            <a:srgbClr val="22374E"/>
                          </a:solidFill>
                          <a:latin typeface="PingFang SC"/>
                          <a:ea typeface="PingFang SC"/>
                        </a:rPr>
                        <a:t>优化前后对比报告</a:t>
                      </a:r>
                    </a:p>
                  </a:txBody>
                  <a:tcPr marL="82296" marR="82296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01168"/>
            <a:ext cx="9144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B2545"/>
                </a:solidFill>
                <a:latin typeface="PingFang SC"/>
                <a:ea typeface="PingFang SC"/>
              </a:rPr>
              <a:t>方法论的三个支点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621792"/>
            <a:ext cx="11338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B7B"/>
                </a:solidFill>
                <a:latin typeface="PingFang SC"/>
                <a:ea typeface="PingFang SC"/>
              </a:rPr>
              <a:t>两条回流箭头让流程成为闭环：验证不通过 → 回到差异分析；发现新问题域 → 回到建模。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1188720"/>
            <a:ext cx="3639312" cy="2514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84632" y="1243584"/>
            <a:ext cx="3493008" cy="45720"/>
          </a:xfrm>
          <a:prstGeom prst="roundRect">
            <a:avLst/>
          </a:prstGeom>
          <a:solidFill>
            <a:srgbClr val="0B6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46304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B62C4"/>
                </a:solidFill>
                <a:latin typeface="PingFang SC"/>
                <a:ea typeface="PingFang SC"/>
              </a:rPr>
              <a:t>🔄  可复现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2011680"/>
            <a:ext cx="312724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37475A"/>
                </a:solidFill>
                <a:latin typeface="PingFang SC"/>
                <a:ea typeface="PingFang SC"/>
              </a:rPr>
              <a:t>模型把不可控的真实体验，变成实验室里可反复执行、可对照的负载——没有复现，就没有对比。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33672" y="1188720"/>
            <a:ext cx="3639312" cy="2514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306824" y="1243584"/>
            <a:ext cx="3493008" cy="45720"/>
          </a:xfrm>
          <a:prstGeom prst="roundRect">
            <a:avLst/>
          </a:prstGeom>
          <a:solidFill>
            <a:srgbClr val="0B6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9704" y="146304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B62C4"/>
                </a:solidFill>
                <a:latin typeface="PingFang SC"/>
                <a:ea typeface="PingFang SC"/>
              </a:rPr>
              <a:t>📊  可观测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9704" y="2011680"/>
            <a:ext cx="312724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37475A"/>
                </a:solidFill>
                <a:latin typeface="PingFang SC"/>
                <a:ea typeface="PingFang SC"/>
              </a:rPr>
              <a:t>白盒逐时刻统计，让“感觉卡 / 感觉涨”变成可量化、可归因的数据曲线。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5863" y="1188720"/>
            <a:ext cx="3639312" cy="2514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7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129015" y="1243584"/>
            <a:ext cx="3493008" cy="45720"/>
          </a:xfrm>
          <a:prstGeom prst="roundRect">
            <a:avLst/>
          </a:prstGeom>
          <a:solidFill>
            <a:srgbClr val="0B6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1895" y="146304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B62C4"/>
                </a:solidFill>
                <a:latin typeface="PingFang SC"/>
                <a:ea typeface="PingFang SC"/>
              </a:rPr>
              <a:t>🎯  有参照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1895" y="2011680"/>
            <a:ext cx="312724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37475A"/>
                </a:solidFill>
                <a:latin typeface="PingFang SC"/>
                <a:ea typeface="PingFang SC"/>
              </a:rPr>
              <a:t>竞品提供外部锚点：差距说明“能到哪”，差异提示“怎么到”——避免内部视角自证。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1480" y="4069080"/>
            <a:ext cx="11365992" cy="1188720"/>
          </a:xfrm>
          <a:prstGeom prst="roundRect">
            <a:avLst>
              <a:gd name="adj" fmla="val 12000"/>
            </a:avLst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FFFFFF"/>
                </a:solidFill>
                <a:latin typeface="PingFang SC"/>
                <a:ea typeface="PingFang SC"/>
              </a:rPr>
              <a:t>建模管代表性 · 量化管事实 · 定位管归因 · 竞品管方向 · 验证管取舍</a:t>
            </a:r>
          </a:p>
          <a:p>
            <a:pPr algn="ctr">
              <a:spcBef>
                <a:spcPts val="800"/>
              </a:spcBef>
            </a:pPr>
            <a:r>
              <a:rPr sz="1600" b="1">
                <a:solidFill>
                  <a:srgbClr val="FFD166"/>
                </a:solidFill>
                <a:latin typeface="PingFang SC"/>
                <a:ea typeface="PingFang SC"/>
              </a:rPr>
              <a:t>闭环，而非单向流水线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4023360"/>
            <a:ext cx="4389120" cy="4389120"/>
          </a:xfrm>
          <a:prstGeom prst="ellipse">
            <a:avLst/>
          </a:prstGeom>
          <a:solidFill>
            <a:srgbClr val="123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514600"/>
            <a:ext cx="10332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PingFang SC"/>
                <a:ea typeface="PingFang SC"/>
              </a:rPr>
              <a:t>闭环，而非单向流水线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20440"/>
            <a:ext cx="103327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9FC3EF"/>
                </a:solidFill>
                <a:latin typeface="PingFang SC"/>
                <a:ea typeface="PingFang SC"/>
              </a:rPr>
              <a:t>五个阶段 · 五个问题 · 两条回流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160520"/>
            <a:ext cx="103327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9FC3EF"/>
                </a:solidFill>
                <a:latin typeface="PingFang SC"/>
                <a:ea typeface="PingFang SC"/>
              </a:rPr>
              <a:t>谢谢 · Q&amp;A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